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56" r:id="rId2"/>
    <p:sldId id="258" r:id="rId3"/>
    <p:sldId id="259" r:id="rId4"/>
    <p:sldId id="260" r:id="rId5"/>
    <p:sldId id="261" r:id="rId6"/>
    <p:sldId id="295" r:id="rId7"/>
    <p:sldId id="269" r:id="rId8"/>
    <p:sldId id="271" r:id="rId9"/>
    <p:sldId id="270" r:id="rId10"/>
    <p:sldId id="272" r:id="rId11"/>
    <p:sldId id="273" r:id="rId12"/>
    <p:sldId id="274" r:id="rId13"/>
    <p:sldId id="278" r:id="rId14"/>
    <p:sldId id="265" r:id="rId15"/>
    <p:sldId id="263" r:id="rId16"/>
    <p:sldId id="267" r:id="rId17"/>
    <p:sldId id="268" r:id="rId18"/>
    <p:sldId id="264" r:id="rId19"/>
    <p:sldId id="287" r:id="rId20"/>
    <p:sldId id="280" r:id="rId21"/>
    <p:sldId id="282" r:id="rId22"/>
    <p:sldId id="290" r:id="rId23"/>
    <p:sldId id="293" r:id="rId24"/>
    <p:sldId id="288" r:id="rId25"/>
    <p:sldId id="294" r:id="rId26"/>
    <p:sldId id="296" r:id="rId27"/>
    <p:sldId id="284" r:id="rId28"/>
    <p:sldId id="283" r:id="rId29"/>
    <p:sldId id="292" r:id="rId30"/>
    <p:sldId id="291" r:id="rId31"/>
    <p:sldId id="279" r:id="rId3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0BFD"/>
    <a:srgbClr val="FF3300"/>
    <a:srgbClr val="1D02BE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83691" autoAdjust="0"/>
  </p:normalViewPr>
  <p:slideViewPr>
    <p:cSldViewPr snapToGrid="0">
      <p:cViewPr varScale="1">
        <p:scale>
          <a:sx n="95" d="100"/>
          <a:sy n="95" d="100"/>
        </p:scale>
        <p:origin x="205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96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144782552233557E-2"/>
          <c:y val="5.1874295918759132E-2"/>
          <c:w val="0.96885521744776648"/>
          <c:h val="0.87429836951327211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explosion val="6"/>
          <c:dPt>
            <c:idx val="0"/>
            <c:bubble3D val="0"/>
            <c:explosion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E81-497B-ACBD-41874299172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7E81-497B-ACBD-41874299172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E81-497B-ACBD-41874299172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EF21-4693-9574-2C15FA6E6E23}"/>
              </c:ext>
            </c:extLst>
          </c:dPt>
          <c:cat>
            <c:strRef>
              <c:f>工作表1!$A$2:$A$5</c:f>
              <c:strCache>
                <c:ptCount val="4"/>
                <c:pt idx="0">
                  <c:v>美國</c:v>
                </c:pt>
                <c:pt idx="1">
                  <c:v>英國</c:v>
                </c:pt>
                <c:pt idx="2">
                  <c:v>新加坡</c:v>
                </c:pt>
                <c:pt idx="3">
                  <c:v>澳洲</c:v>
                </c:pt>
              </c:strCache>
            </c:strRef>
          </c:cat>
          <c:val>
            <c:numRef>
              <c:f>工作表1!$B$2:$B$5</c:f>
              <c:numCache>
                <c:formatCode>0%</c:formatCode>
                <c:ptCount val="4"/>
                <c:pt idx="0">
                  <c:v>0.5716</c:v>
                </c:pt>
                <c:pt idx="1">
                  <c:v>0.1429</c:v>
                </c:pt>
                <c:pt idx="2">
                  <c:v>0.1429</c:v>
                </c:pt>
                <c:pt idx="3">
                  <c:v>0.1429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81-497B-ACBD-4187429917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0.35795</cdr:x>
      <cdr:y>0.22855</cdr:y>
    </cdr:from>
    <cdr:to>
      <cdr:x>0.46932</cdr:x>
      <cdr:y>0.27287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2182090" y="928832"/>
          <a:ext cx="678873" cy="1801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TW" altLang="en-US" sz="1100" dirty="0"/>
        </a:p>
      </cdr:txBody>
    </cdr:sp>
  </cdr:relSizeAnchor>
  <cdr:relSizeAnchor xmlns:cdr="http://schemas.openxmlformats.org/drawingml/2006/chartDrawing">
    <cdr:from>
      <cdr:x>0.5218</cdr:x>
      <cdr:y>0.1614</cdr:y>
    </cdr:from>
    <cdr:to>
      <cdr:x>0.87747</cdr:x>
      <cdr:y>0.73264</cdr:y>
    </cdr:to>
    <cdr:sp macro="" textlink="">
      <cdr:nvSpPr>
        <cdr:cNvPr id="3" name="文字方塊 2"/>
        <cdr:cNvSpPr txBox="1"/>
      </cdr:nvSpPr>
      <cdr:spPr>
        <a:xfrm xmlns:a="http://schemas.openxmlformats.org/drawingml/2006/main">
          <a:off x="4850522" y="834004"/>
          <a:ext cx="3306219" cy="29517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美國</a:t>
          </a:r>
          <a:endParaRPr lang="en-US" altLang="zh-TW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 xmlns:a="http://schemas.openxmlformats.org/drawingml/2006/main"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印第安那州立大學布魯明頓分校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法學院</a:t>
          </a:r>
          <a:r>
            <a:rPr lang="en-US" altLang="zh-TW" sz="15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5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續約討論中</a:t>
          </a:r>
          <a:r>
            <a:rPr lang="en-US" altLang="zh-TW" sz="15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en-US" altLang="zh-TW" sz="15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 xmlns:a="http://schemas.openxmlformats.org/drawingml/2006/main"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雪城大學法學院</a:t>
          </a:r>
          <a:endParaRPr lang="en-US" altLang="zh-TW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 xmlns:a="http://schemas.openxmlformats.org/drawingml/2006/main"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賓州大學法學院</a:t>
          </a:r>
          <a:endParaRPr lang="en-US" altLang="zh-TW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 xmlns:a="http://schemas.openxmlformats.org/drawingml/2006/main"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000" b="1" dirty="0" smtClean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加州大學舊金山法學院 </a:t>
          </a:r>
          <a:r>
            <a: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此間為獎學金</a:t>
          </a:r>
          <a:r>
            <a:rPr lang="zh-TW" altLang="en-US" sz="2000" b="1" dirty="0" smtClean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協議，非雙聯學位</a:t>
          </a:r>
          <a:r>
            <a:rPr lang="en-US" altLang="zh-TW" sz="2000" b="1" dirty="0" smtClean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!)</a:t>
          </a:r>
          <a:endParaRPr lang="en-US" altLang="zh-TW" sz="2000" b="1" dirty="0">
            <a:solidFill>
              <a:srgbClr val="FFFF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 xmlns:a="http://schemas.openxmlformats.org/drawingml/2006/main">
          <a:endParaRPr lang="en-US" altLang="zh-TW" sz="1400" dirty="0"/>
        </a:p>
        <a:p xmlns:a="http://schemas.openxmlformats.org/drawingml/2006/main">
          <a:endParaRPr lang="zh-TW" altLang="en-US" sz="1100" dirty="0"/>
        </a:p>
      </cdr:txBody>
    </cdr:sp>
  </cdr:relSizeAnchor>
  <cdr:relSizeAnchor xmlns:cdr="http://schemas.openxmlformats.org/drawingml/2006/chartDrawing">
    <cdr:from>
      <cdr:x>0.16219</cdr:x>
      <cdr:y>0.424</cdr:y>
    </cdr:from>
    <cdr:to>
      <cdr:x>0.39142</cdr:x>
      <cdr:y>0.62056</cdr:y>
    </cdr:to>
    <cdr:sp macro="" textlink="">
      <cdr:nvSpPr>
        <cdr:cNvPr id="5" name="文字方塊 6"/>
        <cdr:cNvSpPr txBox="1"/>
      </cdr:nvSpPr>
      <cdr:spPr>
        <a:xfrm xmlns:a="http://schemas.openxmlformats.org/drawingml/2006/main">
          <a:off x="1507719" y="2190932"/>
          <a:ext cx="2130865" cy="101568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英國</a:t>
          </a:r>
          <a:endParaRPr lang="en-US" altLang="zh-TW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 xmlns:a="http://schemas.openxmlformats.org/drawingml/2006/main"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-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倫敦瑪麗皇后大學商法研究中心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C5E06-E959-4CCA-905C-BE3A1844E49F}" type="datetimeFigureOut">
              <a:rPr lang="zh-TW" altLang="en-US" smtClean="0"/>
              <a:t>2024/9/19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125" y="217916"/>
            <a:ext cx="4127350" cy="3097036"/>
          </a:xfrm>
          <a:prstGeom prst="rect">
            <a:avLst/>
          </a:prstGeom>
        </p:spPr>
      </p:pic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E176F-1026-4F2F-8329-460FBE1512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2784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E176F-1026-4F2F-8329-460FBE1512DB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7258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頁</a:t>
            </a:r>
            <a:r>
              <a:rPr lang="en-US" altLang="zh-TW" dirty="0"/>
              <a:t>8</a:t>
            </a:r>
            <a:r>
              <a:rPr lang="zh-TW" altLang="en-US" dirty="0"/>
              <a:t>以下，可否加入各校申請時間</a:t>
            </a:r>
            <a:endParaRPr lang="en-US" altLang="zh-TW" dirty="0"/>
          </a:p>
          <a:p>
            <a:r>
              <a:rPr lang="zh-TW" altLang="en-US" dirty="0"/>
              <a:t>或者，在頁</a:t>
            </a:r>
            <a:r>
              <a:rPr lang="en-US" altLang="zh-TW" dirty="0"/>
              <a:t>13</a:t>
            </a:r>
            <a:r>
              <a:rPr lang="zh-TW" altLang="en-US" dirty="0"/>
              <a:t>寫大約的時間，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E176F-1026-4F2F-8329-460FBE1512DB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1969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可加入大約的申請時間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E176F-1026-4F2F-8329-460FBE1512D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0757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E176F-1026-4F2F-8329-460FBE1512DB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5522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E176F-1026-4F2F-8329-460FBE1512DB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0798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E176F-1026-4F2F-8329-460FBE1512DB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902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E176F-1026-4F2F-8329-460FBE1512DB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8175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15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8820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271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601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9407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862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891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719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604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0967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212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726DA-298F-44B0-A55D-ED9CE204AB9E}" type="datetimeFigureOut">
              <a:rPr lang="zh-TW" altLang="en-US" smtClean="0"/>
              <a:t>2024/9/19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4F673-566E-4994-9325-4509F8D585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11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69215" y="793631"/>
            <a:ext cx="6548906" cy="3152091"/>
          </a:xfrm>
        </p:spPr>
        <p:txBody>
          <a:bodyPr>
            <a:noAutofit/>
          </a:bodyPr>
          <a:lstStyle/>
          <a:p>
            <a:r>
              <a:rPr lang="zh-TW" altLang="en-US" sz="55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政大法學院交換計畫</a:t>
            </a:r>
            <a:r>
              <a:rPr lang="en-US" altLang="zh-TW" sz="55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55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5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55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55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5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雙聯學位簡介</a:t>
            </a:r>
            <a:endParaRPr lang="zh-TW" altLang="en-US" sz="55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95161" y="4782485"/>
            <a:ext cx="6818893" cy="723207"/>
          </a:xfrm>
        </p:spPr>
        <p:txBody>
          <a:bodyPr>
            <a:noAutofit/>
          </a:bodyPr>
          <a:lstStyle/>
          <a:p>
            <a:endParaRPr lang="en-US" altLang="zh-TW" sz="2500" dirty="0" smtClean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500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陳一帆助教</a:t>
            </a:r>
            <a:endParaRPr lang="zh-TW" altLang="en-US" sz="2500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0126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字方塊 15"/>
          <p:cNvSpPr txBox="1"/>
          <p:nvPr/>
        </p:nvSpPr>
        <p:spPr>
          <a:xfrm>
            <a:off x="2668386" y="699072"/>
            <a:ext cx="2751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交換計畫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1128883" y="1900947"/>
            <a:ext cx="2020935" cy="2020935"/>
            <a:chOff x="418332" y="1201"/>
            <a:chExt cx="2020935" cy="2020935"/>
          </a:xfrm>
        </p:grpSpPr>
        <p:sp>
          <p:nvSpPr>
            <p:cNvPr id="21" name="橢圓 20"/>
            <p:cNvSpPr/>
            <p:nvPr/>
          </p:nvSpPr>
          <p:spPr>
            <a:xfrm>
              <a:off x="418332" y="1201"/>
              <a:ext cx="2020935" cy="202093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橢圓 4"/>
            <p:cNvSpPr txBox="1"/>
            <p:nvPr/>
          </p:nvSpPr>
          <p:spPr>
            <a:xfrm>
              <a:off x="714291" y="297160"/>
              <a:ext cx="1429017" cy="14290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0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校級交換</a:t>
              </a: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4872748" y="1900946"/>
            <a:ext cx="2020935" cy="2020935"/>
            <a:chOff x="418332" y="3522479"/>
            <a:chExt cx="2020935" cy="2020935"/>
          </a:xfrm>
        </p:grpSpPr>
        <p:sp>
          <p:nvSpPr>
            <p:cNvPr id="24" name="橢圓 23"/>
            <p:cNvSpPr/>
            <p:nvPr/>
          </p:nvSpPr>
          <p:spPr>
            <a:xfrm>
              <a:off x="418332" y="3522479"/>
              <a:ext cx="2020935" cy="2020935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橢圓 4"/>
            <p:cNvSpPr txBox="1"/>
            <p:nvPr/>
          </p:nvSpPr>
          <p:spPr>
            <a:xfrm>
              <a:off x="714291" y="3818438"/>
              <a:ext cx="1429017" cy="14290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0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院級交換</a:t>
              </a:r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3458070" y="2325342"/>
            <a:ext cx="1172142" cy="1172142"/>
            <a:chOff x="842728" y="2186236"/>
            <a:chExt cx="1172142" cy="1172142"/>
          </a:xfrm>
          <a:solidFill>
            <a:srgbClr val="FFFF00"/>
          </a:solidFill>
        </p:grpSpPr>
        <p:sp>
          <p:nvSpPr>
            <p:cNvPr id="30" name="加號 29"/>
            <p:cNvSpPr/>
            <p:nvPr/>
          </p:nvSpPr>
          <p:spPr>
            <a:xfrm>
              <a:off x="842728" y="2186236"/>
              <a:ext cx="1172142" cy="1172142"/>
            </a:xfrm>
            <a:prstGeom prst="mathPlus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加號 4"/>
            <p:cNvSpPr txBox="1"/>
            <p:nvPr/>
          </p:nvSpPr>
          <p:spPr>
            <a:xfrm>
              <a:off x="998095" y="2634463"/>
              <a:ext cx="861408" cy="27568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9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028598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3467" y="571801"/>
            <a:ext cx="3010133" cy="1085382"/>
          </a:xfrm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校級交換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17431" y="1825624"/>
            <a:ext cx="7160656" cy="4691085"/>
          </a:xfrm>
        </p:spPr>
        <p:txBody>
          <a:bodyPr/>
          <a:lstStyle/>
          <a:p>
            <a:endParaRPr lang="zh-TW" altLang="en-US" dirty="0">
              <a:solidFill>
                <a:schemeClr val="accent5"/>
              </a:solidFill>
            </a:endParaRPr>
          </a:p>
          <a:p>
            <a:endParaRPr lang="zh-TW" altLang="en-US" dirty="0"/>
          </a:p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4" y="1609884"/>
            <a:ext cx="7713240" cy="490682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76333" y="4171166"/>
            <a:ext cx="1293370" cy="361160"/>
          </a:xfrm>
          <a:prstGeom prst="rect">
            <a:avLst/>
          </a:prstGeom>
          <a:noFill/>
          <a:ln w="57150">
            <a:solidFill>
              <a:srgbClr val="E42C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746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46866" y="2030676"/>
            <a:ext cx="2086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Internal Stakeholder</a:t>
            </a:r>
          </a:p>
        </p:txBody>
      </p:sp>
      <p:sp>
        <p:nvSpPr>
          <p:cNvPr id="5" name="矩形 4"/>
          <p:cNvSpPr/>
          <p:nvPr/>
        </p:nvSpPr>
        <p:spPr>
          <a:xfrm>
            <a:off x="5181926" y="2030676"/>
            <a:ext cx="2121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/>
              <a:t>External Stakeholder</a:t>
            </a:r>
            <a:endParaRPr lang="en-US" altLang="zh-TW" dirty="0"/>
          </a:p>
        </p:txBody>
      </p:sp>
      <p:sp>
        <p:nvSpPr>
          <p:cNvPr id="9" name="矩形 8"/>
          <p:cNvSpPr/>
          <p:nvPr/>
        </p:nvSpPr>
        <p:spPr>
          <a:xfrm>
            <a:off x="933201" y="2787134"/>
            <a:ext cx="1913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Stakeholder Name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908" y="2787134"/>
            <a:ext cx="485775" cy="50482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908" y="3804058"/>
            <a:ext cx="485775" cy="504825"/>
          </a:xfrm>
          <a:prstGeom prst="rect">
            <a:avLst/>
          </a:prstGeom>
        </p:spPr>
      </p:pic>
      <p:pic>
        <p:nvPicPr>
          <p:cNvPr id="7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230363" y="2159259"/>
            <a:ext cx="1368425" cy="431800"/>
          </a:xfrm>
          <a:prstGeom prst="rect">
            <a:avLst/>
          </a:prstGeom>
          <a:noFill/>
          <a:ln w="57150">
            <a:solidFill>
              <a:srgbClr val="E42C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3306" y="1052202"/>
            <a:ext cx="885985" cy="431800"/>
          </a:xfrm>
          <a:prstGeom prst="rect">
            <a:avLst/>
          </a:prstGeom>
          <a:noFill/>
          <a:ln w="57150">
            <a:solidFill>
              <a:srgbClr val="E42C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2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25" y="1384300"/>
            <a:ext cx="8941575" cy="331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8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9144000" cy="5562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032131" y="1720649"/>
            <a:ext cx="672861" cy="431800"/>
          </a:xfrm>
          <a:prstGeom prst="rect">
            <a:avLst/>
          </a:prstGeom>
          <a:noFill/>
          <a:ln w="57150">
            <a:solidFill>
              <a:srgbClr val="E42C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0602" y="341801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院級交換</a:t>
            </a:r>
          </a:p>
        </p:txBody>
      </p:sp>
    </p:spTree>
    <p:extLst>
      <p:ext uri="{BB962C8B-B14F-4D97-AF65-F5344CB8AC3E}">
        <p14:creationId xmlns:p14="http://schemas.microsoft.com/office/powerpoint/2010/main" val="1921437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1;p27"/>
          <p:cNvSpPr/>
          <p:nvPr/>
        </p:nvSpPr>
        <p:spPr>
          <a:xfrm>
            <a:off x="160343" y="1372880"/>
            <a:ext cx="8353836" cy="4842758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177;p27"/>
          <p:cNvSpPr/>
          <p:nvPr/>
        </p:nvSpPr>
        <p:spPr>
          <a:xfrm>
            <a:off x="1377983" y="2323321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2E0BFD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77;p27"/>
          <p:cNvSpPr/>
          <p:nvPr/>
        </p:nvSpPr>
        <p:spPr>
          <a:xfrm>
            <a:off x="2444242" y="4275838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2E0BFD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036304" y="2538790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美國</a:t>
            </a:r>
            <a:r>
              <a:rPr lang="en-US" altLang="zh-TW" dirty="0"/>
              <a:t>:3</a:t>
            </a:r>
          </a:p>
        </p:txBody>
      </p:sp>
      <p:sp>
        <p:nvSpPr>
          <p:cNvPr id="11" name="矩形 10"/>
          <p:cNvSpPr/>
          <p:nvPr/>
        </p:nvSpPr>
        <p:spPr>
          <a:xfrm>
            <a:off x="2031308" y="454021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巴西</a:t>
            </a:r>
            <a:r>
              <a:rPr lang="en-US" altLang="zh-TW" dirty="0"/>
              <a:t>:1</a:t>
            </a:r>
            <a:endParaRPr lang="zh-TW" altLang="en-US" dirty="0"/>
          </a:p>
        </p:txBody>
      </p:sp>
      <p:sp>
        <p:nvSpPr>
          <p:cNvPr id="12" name="Google Shape;177;p27"/>
          <p:cNvSpPr/>
          <p:nvPr/>
        </p:nvSpPr>
        <p:spPr>
          <a:xfrm>
            <a:off x="6023270" y="2407724"/>
            <a:ext cx="183038" cy="247136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7030A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矩形 12"/>
          <p:cNvSpPr/>
          <p:nvPr/>
        </p:nvSpPr>
        <p:spPr>
          <a:xfrm>
            <a:off x="6995865" y="5020003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澳洲</a:t>
            </a:r>
            <a:r>
              <a:rPr lang="en-US" altLang="zh-TW" dirty="0"/>
              <a:t>:2</a:t>
            </a:r>
          </a:p>
        </p:txBody>
      </p:sp>
      <p:sp>
        <p:nvSpPr>
          <p:cNvPr id="14" name="Google Shape;177;p27"/>
          <p:cNvSpPr/>
          <p:nvPr/>
        </p:nvSpPr>
        <p:spPr>
          <a:xfrm>
            <a:off x="7267689" y="4772867"/>
            <a:ext cx="183038" cy="247136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7030A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矩形 14"/>
          <p:cNvSpPr/>
          <p:nvPr/>
        </p:nvSpPr>
        <p:spPr>
          <a:xfrm>
            <a:off x="5551826" y="2687681"/>
            <a:ext cx="942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中國</a:t>
            </a:r>
            <a:r>
              <a:rPr lang="en-US" altLang="zh-TW" dirty="0"/>
              <a:t>:33</a:t>
            </a:r>
          </a:p>
        </p:txBody>
      </p:sp>
      <p:sp>
        <p:nvSpPr>
          <p:cNvPr id="21" name="Google Shape;177;p27"/>
          <p:cNvSpPr/>
          <p:nvPr/>
        </p:nvSpPr>
        <p:spPr>
          <a:xfrm>
            <a:off x="4036712" y="1942463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FF660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矩形 21"/>
          <p:cNvSpPr/>
          <p:nvPr/>
        </p:nvSpPr>
        <p:spPr>
          <a:xfrm>
            <a:off x="3721002" y="161173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丹麥</a:t>
            </a:r>
            <a:r>
              <a:rPr lang="en-US" altLang="zh-TW" dirty="0"/>
              <a:t>:1</a:t>
            </a:r>
          </a:p>
        </p:txBody>
      </p:sp>
      <p:sp>
        <p:nvSpPr>
          <p:cNvPr id="23" name="Google Shape;177;p27"/>
          <p:cNvSpPr/>
          <p:nvPr/>
        </p:nvSpPr>
        <p:spPr>
          <a:xfrm>
            <a:off x="4142812" y="2127129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FF660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矩形 23"/>
          <p:cNvSpPr/>
          <p:nvPr/>
        </p:nvSpPr>
        <p:spPr>
          <a:xfrm>
            <a:off x="4238102" y="2056573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德國</a:t>
            </a:r>
            <a:r>
              <a:rPr lang="en-US" altLang="zh-TW" dirty="0" smtClean="0"/>
              <a:t>:3</a:t>
            </a:r>
            <a:endParaRPr lang="en-US" altLang="zh-TW" dirty="0"/>
          </a:p>
        </p:txBody>
      </p:sp>
      <p:sp>
        <p:nvSpPr>
          <p:cNvPr id="25" name="Google Shape;177;p27"/>
          <p:cNvSpPr/>
          <p:nvPr/>
        </p:nvSpPr>
        <p:spPr>
          <a:xfrm>
            <a:off x="3970673" y="2247589"/>
            <a:ext cx="17213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FF660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矩形 25"/>
          <p:cNvSpPr/>
          <p:nvPr/>
        </p:nvSpPr>
        <p:spPr>
          <a:xfrm>
            <a:off x="3481540" y="245405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法國</a:t>
            </a:r>
            <a:r>
              <a:rPr lang="en-US" altLang="zh-TW" smtClean="0"/>
              <a:t>:2</a:t>
            </a:r>
            <a:endParaRPr lang="en-US" altLang="zh-TW" dirty="0"/>
          </a:p>
        </p:txBody>
      </p:sp>
      <p:sp>
        <p:nvSpPr>
          <p:cNvPr id="27" name="Google Shape;177;p27"/>
          <p:cNvSpPr/>
          <p:nvPr/>
        </p:nvSpPr>
        <p:spPr>
          <a:xfrm>
            <a:off x="6960669" y="2661260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7030A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矩形 27"/>
          <p:cNvSpPr/>
          <p:nvPr/>
        </p:nvSpPr>
        <p:spPr>
          <a:xfrm>
            <a:off x="6546718" y="227382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韓國</a:t>
            </a:r>
            <a:r>
              <a:rPr lang="en-US" altLang="zh-TW" dirty="0"/>
              <a:t>:6</a:t>
            </a:r>
          </a:p>
        </p:txBody>
      </p:sp>
      <p:sp>
        <p:nvSpPr>
          <p:cNvPr id="29" name="Google Shape;177;p27"/>
          <p:cNvSpPr/>
          <p:nvPr/>
        </p:nvSpPr>
        <p:spPr>
          <a:xfrm>
            <a:off x="7253654" y="2624619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7030A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矩形 29"/>
          <p:cNvSpPr/>
          <p:nvPr/>
        </p:nvSpPr>
        <p:spPr>
          <a:xfrm>
            <a:off x="7450727" y="2531292"/>
            <a:ext cx="942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日本</a:t>
            </a:r>
            <a:r>
              <a:rPr lang="en-US" altLang="zh-TW" dirty="0"/>
              <a:t>:12</a:t>
            </a:r>
          </a:p>
        </p:txBody>
      </p:sp>
      <p:sp>
        <p:nvSpPr>
          <p:cNvPr id="31" name="Google Shape;177;p27"/>
          <p:cNvSpPr/>
          <p:nvPr/>
        </p:nvSpPr>
        <p:spPr>
          <a:xfrm>
            <a:off x="6840546" y="3040985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7030A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矩形 31"/>
          <p:cNvSpPr/>
          <p:nvPr/>
        </p:nvSpPr>
        <p:spPr>
          <a:xfrm>
            <a:off x="6959652" y="297458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香港</a:t>
            </a:r>
            <a:r>
              <a:rPr lang="en-US" altLang="zh-TW" dirty="0"/>
              <a:t>:2</a:t>
            </a:r>
          </a:p>
        </p:txBody>
      </p:sp>
      <p:sp>
        <p:nvSpPr>
          <p:cNvPr id="33" name="Google Shape;177;p27"/>
          <p:cNvSpPr/>
          <p:nvPr/>
        </p:nvSpPr>
        <p:spPr>
          <a:xfrm>
            <a:off x="6493619" y="3829252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7030A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矩形 33"/>
          <p:cNvSpPr/>
          <p:nvPr/>
        </p:nvSpPr>
        <p:spPr>
          <a:xfrm>
            <a:off x="5494918" y="3854340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新加坡</a:t>
            </a:r>
            <a:r>
              <a:rPr lang="en-US" altLang="zh-TW" dirty="0"/>
              <a:t>:1</a:t>
            </a:r>
          </a:p>
        </p:txBody>
      </p:sp>
      <p:sp>
        <p:nvSpPr>
          <p:cNvPr id="35" name="Google Shape;177;p27"/>
          <p:cNvSpPr/>
          <p:nvPr/>
        </p:nvSpPr>
        <p:spPr>
          <a:xfrm>
            <a:off x="6462414" y="3457354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7030A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矩形 35"/>
          <p:cNvSpPr/>
          <p:nvPr/>
        </p:nvSpPr>
        <p:spPr>
          <a:xfrm>
            <a:off x="6109929" y="3135960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泰國</a:t>
            </a:r>
            <a:r>
              <a:rPr lang="en-US" altLang="zh-TW" dirty="0"/>
              <a:t>:1</a:t>
            </a:r>
          </a:p>
        </p:txBody>
      </p:sp>
      <p:sp>
        <p:nvSpPr>
          <p:cNvPr id="37" name="Google Shape;177;p27"/>
          <p:cNvSpPr/>
          <p:nvPr/>
        </p:nvSpPr>
        <p:spPr>
          <a:xfrm>
            <a:off x="5813643" y="3334197"/>
            <a:ext cx="194449" cy="264377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7030A0">
              <a:alpha val="7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矩形 37"/>
          <p:cNvSpPr/>
          <p:nvPr/>
        </p:nvSpPr>
        <p:spPr>
          <a:xfrm>
            <a:off x="5357614" y="3546517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印度</a:t>
            </a:r>
            <a:r>
              <a:rPr lang="en-US" altLang="zh-TW" dirty="0"/>
              <a:t>:1</a:t>
            </a:r>
          </a:p>
        </p:txBody>
      </p:sp>
      <p:sp>
        <p:nvSpPr>
          <p:cNvPr id="40" name="矩形 39"/>
          <p:cNvSpPr/>
          <p:nvPr/>
        </p:nvSpPr>
        <p:spPr>
          <a:xfrm>
            <a:off x="2340289" y="417839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4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姊妹院交換生計畫</a:t>
            </a:r>
            <a:endParaRPr lang="zh-CN" altLang="en-US" sz="4400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73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0635" y="474453"/>
            <a:ext cx="5831508" cy="85111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姊妹院－亞洲交換生計畫</a:t>
            </a:r>
            <a:r>
              <a:rPr lang="zh-TW" altLang="en-US" dirty="0">
                <a:solidFill>
                  <a:schemeClr val="accent2"/>
                </a:solidFill>
              </a:rPr>
              <a:t/>
            </a:r>
            <a:br>
              <a:rPr lang="zh-TW" altLang="en-US" dirty="0">
                <a:solidFill>
                  <a:schemeClr val="accent2"/>
                </a:solidFill>
              </a:rPr>
            </a:b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396070"/>
              </p:ext>
            </p:extLst>
          </p:nvPr>
        </p:nvGraphicFramePr>
        <p:xfrm>
          <a:off x="151323" y="1070981"/>
          <a:ext cx="8642350" cy="5648286"/>
        </p:xfrm>
        <a:graphic>
          <a:graphicData uri="http://schemas.openxmlformats.org/drawingml/2006/table">
            <a:tbl>
              <a:tblPr/>
              <a:tblGrid>
                <a:gridCol w="1603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7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4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國家</a:t>
                      </a:r>
                      <a:r>
                        <a:rPr lang="en-US" altLang="zh-TW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地區</a:t>
                      </a:r>
                    </a:p>
                  </a:txBody>
                  <a:tcPr marL="9527" marR="9527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學校名稱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名額</a:t>
                      </a:r>
                      <a:r>
                        <a:rPr lang="en-US" altLang="zh-TW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每學年</a:t>
                      </a:r>
                      <a:r>
                        <a:rPr lang="en-US" altLang="zh-TW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562">
                <a:tc rowSpan="1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日本</a:t>
                      </a:r>
                      <a:endParaRPr lang="zh-TW" alt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7" marR="9527" marT="952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岡山大學  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Okayama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 </a:t>
                      </a:r>
                      <a:r>
                        <a:rPr lang="en-US" altLang="zh-TW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僅碩士生</a:t>
                      </a:r>
                      <a:r>
                        <a:rPr lang="en-US" altLang="zh-TW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名古屋大學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Nagoya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424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立命館大學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Ritsumeikan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名一學期</a:t>
                      </a: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</a:p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名一年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大阪大學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Osaka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神戶大學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Kobe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早稻田大學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Waseda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 </a:t>
                      </a:r>
                      <a:r>
                        <a:rPr lang="en-US" altLang="zh-TW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僅碩士生</a:t>
                      </a:r>
                      <a:r>
                        <a:rPr lang="en-US" altLang="zh-TW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金澤大學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Kanazawa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北海道大學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Hokkaido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京都大學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Kyoto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目前尚無學生</a:t>
                      </a:r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交換協議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一橋大學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Hitotsubashi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目前尚無學生</a:t>
                      </a:r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交換協議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筑波大學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University of Tsukuba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尚無學生</a:t>
                      </a:r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交換協議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85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香川大學 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Kagawa University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marL="9527" marR="9527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591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697281"/>
              </p:ext>
            </p:extLst>
          </p:nvPr>
        </p:nvGraphicFramePr>
        <p:xfrm>
          <a:off x="0" y="1052513"/>
          <a:ext cx="9020431" cy="5826067"/>
        </p:xfrm>
        <a:graphic>
          <a:graphicData uri="http://schemas.openxmlformats.org/drawingml/2006/table">
            <a:tbl>
              <a:tblPr/>
              <a:tblGrid>
                <a:gridCol w="1490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7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8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國家</a:t>
                      </a:r>
                      <a:r>
                        <a:rPr lang="en-US" altLang="zh-TW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地區</a:t>
                      </a:r>
                    </a:p>
                  </a:txBody>
                  <a:tcPr marL="9523" marR="9523" marT="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學校名稱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名額</a:t>
                      </a:r>
                      <a:r>
                        <a:rPr lang="en-US" altLang="zh-TW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每學年</a:t>
                      </a:r>
                      <a:r>
                        <a:rPr lang="en-US" altLang="zh-TW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新加坡</a:t>
                      </a:r>
                    </a:p>
                  </a:txBody>
                  <a:tcPr marL="9523" marR="9523" marT="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新加坡管理大學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Singapore Management University (SMU)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名一學期</a:t>
                      </a:r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</a:p>
                    <a:p>
                      <a:pPr algn="l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名一年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泰國</a:t>
                      </a:r>
                    </a:p>
                  </a:txBody>
                  <a:tcPr marL="9523" marR="9523" marT="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朱拉隆功大學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TW" sz="2000" b="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Chulalongkorn</a:t>
                      </a:r>
                      <a:r>
                        <a:rPr lang="en-US" altLang="zh-TW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University </a:t>
                      </a:r>
                      <a:endParaRPr lang="zh-TW" altLang="en-US" sz="20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名一年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995247"/>
                  </a:ext>
                </a:extLst>
              </a:tr>
              <a:tr h="692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印度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3" marR="9523" marT="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金德爾全球大學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TW" sz="20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Jindal Global University</a:t>
                      </a:r>
                      <a:endParaRPr lang="zh-TW" altLang="en-US" sz="20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名一年</a:t>
                      </a:r>
                    </a:p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894567"/>
                  </a:ext>
                </a:extLst>
              </a:tr>
              <a:tr h="53883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香港</a:t>
                      </a:r>
                    </a:p>
                  </a:txBody>
                  <a:tcPr marL="9523" marR="9523" marT="95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香港大學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The Faculty of Law, The University of Hong Kong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名一學期</a:t>
                      </a:r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</a:p>
                    <a:p>
                      <a:pPr algn="l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名一年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61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香港城市大學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City University of Hong Kong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名一學期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616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韓國</a:t>
                      </a:r>
                    </a:p>
                  </a:txBody>
                  <a:tcPr marL="9523" marR="9523" marT="95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首爾大學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Seoul National University (SNU)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名一年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87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仁荷大學 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Inha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University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目前尚無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</a:t>
                      </a:r>
                      <a:r>
                        <a:rPr lang="zh-TW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交換協議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87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慶北大學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Kyungpook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National University (KNU)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87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朝鮮大學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Chosun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University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87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亞洲大學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Ajou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University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87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崇實大學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Soongsil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University</a:t>
                      </a:r>
                    </a:p>
                  </a:txBody>
                  <a:tcPr marL="9523" marR="9523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2060635" y="474453"/>
            <a:ext cx="5831508" cy="85111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姊妹院－亞洲交換生計畫</a:t>
            </a:r>
            <a:r>
              <a:rPr lang="zh-TW" altLang="en-US" dirty="0">
                <a:solidFill>
                  <a:schemeClr val="accent2"/>
                </a:solidFill>
              </a:rPr>
              <a:t/>
            </a:r>
            <a:br>
              <a:rPr lang="zh-TW" altLang="en-US" dirty="0">
                <a:solidFill>
                  <a:schemeClr val="accent2"/>
                </a:solidFill>
              </a:rPr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6540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139781"/>
              </p:ext>
            </p:extLst>
          </p:nvPr>
        </p:nvGraphicFramePr>
        <p:xfrm>
          <a:off x="1" y="1052513"/>
          <a:ext cx="8964612" cy="5673090"/>
        </p:xfrm>
        <a:graphic>
          <a:graphicData uri="http://schemas.openxmlformats.org/drawingml/2006/table">
            <a:tbl>
              <a:tblPr/>
              <a:tblGrid>
                <a:gridCol w="1304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4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2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75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國家</a:t>
                      </a:r>
                      <a:r>
                        <a:rPr lang="en-US" altLang="zh-TW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學校名稱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zh-TW" alt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名額</a:t>
                      </a:r>
                      <a:r>
                        <a:rPr lang="en-US" altLang="zh-TW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每學年</a:t>
                      </a:r>
                      <a:r>
                        <a:rPr lang="en-US" altLang="zh-TW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84">
                <a:tc rowSpan="1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en-US" altLang="zh-TW" sz="19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9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9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900" b="1" i="0" u="none" strike="noStrike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900" b="1" i="0" u="none" strike="noStrike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900" b="1" i="0" u="none" strike="noStrike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900" b="1" i="0" u="none" strike="noStrike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900" b="1" i="0" u="none" strike="noStrike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中國</a:t>
                      </a:r>
                      <a:endParaRPr lang="en-US" altLang="zh-TW" sz="19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900" b="1" i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>
                        <a:lumMod val="9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清華大學法學院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1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目前尚</a:t>
                      </a:r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無無學生</a:t>
                      </a:r>
                      <a:r>
                        <a:rPr lang="zh-TW" alt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交換協議</a:t>
                      </a:r>
                      <a:endParaRPr lang="zh-TW" alt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東南大學法學院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武漢大學法學院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zh-TW" alt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北京大學法學院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中南財經政法大學法學院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上海財經大學法學院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四川省社會科學院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2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中央財經大學法學院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北京師範大學刑事法律科學研究院暨法學院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上海交通大學凱原法學院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華中科技大學法學院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中央民族大學法學院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廈門大學法學院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中國政法大學國際法學院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北京航空航天大學法學院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中國政法大學民商經濟法學院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西北政法大學行政法學院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對外經濟貿易大學法學院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中國人民大學法學院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浙江大學光華法學院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南開大學法學院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吉林大學法學院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北京外國語大學法學院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雲南大學法學院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華東政法大學研究生教育院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華東政法大學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中山大學法學院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西北政法大學經濟法學院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北京理工大學法學院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75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西北政法大學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湘潭大學法學院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974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zh-TW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南京大學法學院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ctr"/>
                      <a:r>
                        <a:rPr lang="zh-TW" alt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集美大學法學院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2060635" y="474453"/>
            <a:ext cx="5831508" cy="85111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姊妹院－亞洲交換生計畫</a:t>
            </a:r>
            <a:r>
              <a:rPr lang="zh-TW" altLang="en-US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954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7300" y="6178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姊妹院－歐洲交換生計畫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750990"/>
              </p:ext>
            </p:extLst>
          </p:nvPr>
        </p:nvGraphicFramePr>
        <p:xfrm>
          <a:off x="351166" y="1387348"/>
          <a:ext cx="7735559" cy="5610003"/>
        </p:xfrm>
        <a:graphic>
          <a:graphicData uri="http://schemas.openxmlformats.org/drawingml/2006/table">
            <a:tbl>
              <a:tblPr/>
              <a:tblGrid>
                <a:gridCol w="138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2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9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5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0520">
                <a:tc>
                  <a:txBody>
                    <a:bodyPr/>
                    <a:lstStyle/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國家</a:t>
                      </a:r>
                      <a:r>
                        <a:rPr lang="en-US" altLang="zh-TW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地區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學校名稱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名額</a:t>
                      </a:r>
                      <a:r>
                        <a:rPr lang="en-US" altLang="zh-TW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每學年</a:t>
                      </a:r>
                      <a:r>
                        <a:rPr lang="en-US" altLang="zh-TW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393"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德國 </a:t>
                      </a:r>
                      <a:endParaRPr lang="zh-TW" alt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歐洲</a:t>
                      </a: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商法大學 </a:t>
                      </a:r>
                      <a:endParaRPr lang="en-US" altLang="zh-TW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德國</a:t>
                      </a: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EBS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Universität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名一學期</a:t>
                      </a: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</a:p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名一年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3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慕尼黑大學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Munich University (LMU)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目前尚無學生</a:t>
                      </a: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交換協議</a:t>
                      </a:r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357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2900"/>
                        </a:lnSpc>
                      </a:pPr>
                      <a:endParaRPr lang="zh-TW" alt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洪堡大學</a:t>
                      </a:r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altLang="zh-TW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Humboldt-</a:t>
                      </a:r>
                      <a:r>
                        <a:rPr lang="en-US" altLang="zh-TW" sz="2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Universität</a:t>
                      </a:r>
                      <a:r>
                        <a:rPr lang="en-US" altLang="zh-TW" sz="2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</a:t>
                      </a:r>
                      <a:r>
                        <a:rPr lang="en-US" altLang="zh-TW" sz="2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zu</a:t>
                      </a:r>
                      <a:r>
                        <a:rPr lang="en-US" altLang="zh-TW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Berlin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638344"/>
                  </a:ext>
                </a:extLst>
              </a:tr>
              <a:tr h="602357">
                <a:tc>
                  <a:txBody>
                    <a:bodyPr/>
                    <a:lstStyle/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丹麥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奧爾堡大學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Aalborg University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4322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endParaRPr lang="en-US" altLang="zh-TW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900"/>
                        </a:lnSpc>
                      </a:pPr>
                      <a:r>
                        <a:rPr lang="zh-TW" alt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法國</a:t>
                      </a:r>
                      <a:endParaRPr lang="zh-TW" alt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格勒諾布</a:t>
                      </a: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爾大學</a:t>
                      </a:r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ts val="2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Université</a:t>
                      </a: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Grenoble </a:t>
                      </a:r>
                      <a:r>
                        <a:rPr lang="en-US" altLang="zh-TW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Alpes</a:t>
                      </a: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(UPMF)</a:t>
                      </a:r>
                    </a:p>
                    <a:p>
                      <a:pPr algn="just" fontAlgn="ctr">
                        <a:lnSpc>
                          <a:spcPts val="2900"/>
                        </a:lnSpc>
                      </a:pP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4322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2900"/>
                        </a:lnSpc>
                      </a:pPr>
                      <a:endParaRPr lang="zh-TW" alt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巴黎第一大學</a:t>
                      </a:r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sz="2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Panthéon</a:t>
                      </a:r>
                      <a:r>
                        <a:rPr lang="en-US" sz="2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Sorbonne University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2900"/>
                        </a:lnSpc>
                      </a:pPr>
                      <a:r>
                        <a:rPr lang="en-US" altLang="zh-TW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r>
                        <a:rPr lang="en-US" altLang="zh-TW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博士生</a:t>
                      </a:r>
                      <a:r>
                        <a:rPr lang="en-US" altLang="zh-TW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899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215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75138" y="133145"/>
            <a:ext cx="7886700" cy="1325563"/>
          </a:xfrm>
        </p:spPr>
        <p:txBody>
          <a:bodyPr/>
          <a:lstStyle/>
          <a:p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姊妹院－美洲及大洋洲交換生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77881"/>
              </p:ext>
            </p:extLst>
          </p:nvPr>
        </p:nvGraphicFramePr>
        <p:xfrm>
          <a:off x="217485" y="1290613"/>
          <a:ext cx="8039160" cy="5206570"/>
        </p:xfrm>
        <a:graphic>
          <a:graphicData uri="http://schemas.openxmlformats.org/drawingml/2006/table">
            <a:tbl>
              <a:tblPr/>
              <a:tblGrid>
                <a:gridCol w="1214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6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6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6602">
                <a:tc>
                  <a:txBody>
                    <a:bodyPr/>
                    <a:lstStyle/>
                    <a:p>
                      <a:pPr algn="ctr" fontAlgn="ctr">
                        <a:lnSpc>
                          <a:spcPts val="2800"/>
                        </a:lnSpc>
                      </a:pP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國家</a:t>
                      </a:r>
                      <a:r>
                        <a:rPr lang="en-US" altLang="zh-TW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地區</a:t>
                      </a:r>
                    </a:p>
                  </a:txBody>
                  <a:tcPr marL="9526" marR="9526" marT="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ts val="2800"/>
                        </a:lnSpc>
                      </a:pP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學校名稱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2800"/>
                        </a:lnSpc>
                      </a:pP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名額</a:t>
                      </a:r>
                      <a:r>
                        <a:rPr lang="en-US" altLang="zh-TW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每學年</a:t>
                      </a:r>
                      <a:r>
                        <a:rPr lang="en-US" altLang="zh-TW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814"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ts val="2800"/>
                        </a:lnSpc>
                      </a:pP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800"/>
                        </a:lnSpc>
                      </a:pP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800"/>
                        </a:lnSpc>
                      </a:pP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800"/>
                        </a:lnSpc>
                      </a:pP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美國 </a:t>
                      </a:r>
                    </a:p>
                  </a:txBody>
                  <a:tcPr marL="9526" marR="9526" marT="95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馬里蘭 巴爾的摩分校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University of Maryland Francis King Carey School of law 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2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名一學期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僅碩士生</a:t>
                      </a:r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)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70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威斯康辛大學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University of Wisconsin Law School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zh-TW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目前尚無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學生</a:t>
                      </a:r>
                      <a:r>
                        <a:rPr lang="zh-TW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交換協議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70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薩福克大學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Suffolk University Boston Law School 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6771">
                <a:tc>
                  <a:txBody>
                    <a:bodyPr/>
                    <a:lstStyle/>
                    <a:p>
                      <a:pPr algn="ctr" fontAlgn="ctr">
                        <a:lnSpc>
                          <a:spcPts val="2800"/>
                        </a:lnSpc>
                      </a:pPr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巴西</a:t>
                      </a:r>
                    </a:p>
                  </a:txBody>
                  <a:tcPr marL="9526" marR="9526" marT="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Fundação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Getulio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 Vargas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Fundação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Getulio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 Vargas (FGV)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4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名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208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2800"/>
                        </a:lnSpc>
                      </a:pP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>
                        <a:lnSpc>
                          <a:spcPts val="2800"/>
                        </a:lnSpc>
                      </a:pPr>
                      <a:r>
                        <a:rPr lang="zh-TW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澳洲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6" marR="9526" marT="95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新英格蘭大學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University of New England (UNE)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4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名一學期</a:t>
                      </a:r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2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名一年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46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新南威爾斯大學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2800"/>
                        </a:lnSpc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University of New South Wales(UNSW)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目前尚無學生交換協議</a:t>
                      </a:r>
                    </a:p>
                  </a:txBody>
                  <a:tcPr marL="9526" marR="9526" marT="95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080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684303"/>
            <a:ext cx="7886700" cy="1325563"/>
          </a:xfrm>
        </p:spPr>
        <p:txBody>
          <a:bodyPr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甄選流程</a:t>
            </a:r>
          </a:p>
        </p:txBody>
      </p:sp>
      <p:sp>
        <p:nvSpPr>
          <p:cNvPr id="5" name="Google Shape;207;p30"/>
          <p:cNvSpPr>
            <a:spLocks noGrp="1"/>
          </p:cNvSpPr>
          <p:nvPr>
            <p:ph idx="1"/>
          </p:nvPr>
        </p:nvSpPr>
        <p:spPr>
          <a:xfrm>
            <a:off x="229104" y="2326130"/>
            <a:ext cx="1757848" cy="1838700"/>
          </a:xfrm>
          <a:prstGeom prst="homePlate">
            <a:avLst>
              <a:gd name="adj" fmla="val 30129"/>
            </a:avLst>
          </a:prstGeom>
          <a:solidFill>
            <a:srgbClr val="FF6600">
              <a:alpha val="9620"/>
            </a:srgbClr>
          </a:solidFill>
          <a:ln w="9525" cap="flat" cmpd="sng">
            <a:solidFill>
              <a:srgbClr val="B7B7B7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buNone/>
            </a:pP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lang="zh-TW" altLang="en-US" sz="2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學期繳交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申請資料</a:t>
            </a:r>
          </a:p>
        </p:txBody>
      </p:sp>
      <p:sp>
        <p:nvSpPr>
          <p:cNvPr id="8" name="Google Shape;208;p30"/>
          <p:cNvSpPr/>
          <p:nvPr/>
        </p:nvSpPr>
        <p:spPr>
          <a:xfrm>
            <a:off x="1851074" y="2321721"/>
            <a:ext cx="2145877" cy="1838700"/>
          </a:xfrm>
          <a:prstGeom prst="chevron">
            <a:avLst>
              <a:gd name="adj" fmla="val 29853"/>
            </a:avLst>
          </a:prstGeom>
          <a:solidFill>
            <a:srgbClr val="92D050">
              <a:alpha val="9620"/>
            </a:srgbClr>
          </a:solidFill>
          <a:ln w="9525" cap="flat" cmpd="sng">
            <a:solidFill>
              <a:srgbClr val="B7B7B7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經會議審查通過後公告結果</a:t>
            </a:r>
            <a:endParaRPr lang="zh-TW" alt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Google Shape;208;p30"/>
          <p:cNvSpPr/>
          <p:nvPr/>
        </p:nvSpPr>
        <p:spPr>
          <a:xfrm>
            <a:off x="3819922" y="2321721"/>
            <a:ext cx="2364059" cy="1838700"/>
          </a:xfrm>
          <a:prstGeom prst="chevron">
            <a:avLst>
              <a:gd name="adj" fmla="val 29853"/>
            </a:avLst>
          </a:prstGeom>
          <a:solidFill>
            <a:srgbClr val="7030A0">
              <a:alpha val="9620"/>
            </a:srgbClr>
          </a:solidFill>
          <a:ln w="9525" cap="flat" cmpd="sng">
            <a:solidFill>
              <a:srgbClr val="B7B7B7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lnSpc>
                <a:spcPts val="2700"/>
              </a:lnSpc>
            </a:pP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寄申請資料至交換學校</a:t>
            </a:r>
            <a:endParaRPr lang="zh-CN" altLang="en-US" sz="2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Google Shape;208;p30"/>
          <p:cNvSpPr/>
          <p:nvPr/>
        </p:nvSpPr>
        <p:spPr>
          <a:xfrm>
            <a:off x="6006951" y="2321721"/>
            <a:ext cx="2150075" cy="1838700"/>
          </a:xfrm>
          <a:prstGeom prst="chevron">
            <a:avLst>
              <a:gd name="adj" fmla="val 29853"/>
            </a:avLst>
          </a:prstGeom>
          <a:solidFill>
            <a:schemeClr val="accent4">
              <a:lumMod val="60000"/>
              <a:lumOff val="40000"/>
              <a:alpha val="9620"/>
            </a:schemeClr>
          </a:solidFill>
          <a:ln w="9525" cap="flat" cmpd="sng">
            <a:solidFill>
              <a:srgbClr val="B7B7B7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收到錄取通知</a:t>
            </a:r>
          </a:p>
        </p:txBody>
      </p:sp>
      <p:sp>
        <p:nvSpPr>
          <p:cNvPr id="11" name="矩形 10"/>
          <p:cNvSpPr/>
          <p:nvPr/>
        </p:nvSpPr>
        <p:spPr>
          <a:xfrm>
            <a:off x="229104" y="4438747"/>
            <a:ext cx="2358040" cy="1768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申請表</a:t>
            </a:r>
          </a:p>
          <a:p>
            <a:pPr marL="228600" lvl="1" indent="-228600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語言檢定</a:t>
            </a:r>
          </a:p>
          <a:p>
            <a:pPr marL="228600" lvl="1" indent="-228600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成績單</a:t>
            </a:r>
          </a:p>
          <a:p>
            <a:pPr marL="228600" lvl="1" indent="-228600" algn="just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讀書計畫或研究計畫</a:t>
            </a:r>
          </a:p>
        </p:txBody>
      </p:sp>
      <p:sp>
        <p:nvSpPr>
          <p:cNvPr id="12" name="矩形 11"/>
          <p:cNvSpPr/>
          <p:nvPr/>
        </p:nvSpPr>
        <p:spPr>
          <a:xfrm>
            <a:off x="3814434" y="4472276"/>
            <a:ext cx="5016797" cy="2174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申請表</a:t>
            </a:r>
          </a:p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成績單</a:t>
            </a:r>
          </a:p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健康檢查表</a:t>
            </a:r>
          </a:p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財力證明</a:t>
            </a:r>
          </a:p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讀書計畫或</a:t>
            </a:r>
            <a:r>
              <a:rPr lang="zh-TW" altLang="en-US" sz="2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</a:t>
            </a:r>
            <a:endParaRPr lang="en-US" altLang="zh-TW" sz="2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14300" lvl="1" indent="-114300" defTabSz="6223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endParaRPr lang="zh-TW" alt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22832" y="4472276"/>
            <a:ext cx="2615781" cy="1768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學生簽證</a:t>
            </a:r>
          </a:p>
          <a:p>
            <a:pPr marL="228600" lvl="1" indent="-228600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宿舍申請</a:t>
            </a:r>
          </a:p>
          <a:p>
            <a:pPr marL="228600" lvl="1" indent="-228600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役男手續</a:t>
            </a:r>
          </a:p>
          <a:p>
            <a:pPr marL="228600" lvl="1" indent="-228600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學校出國交換流程</a:t>
            </a:r>
          </a:p>
        </p:txBody>
      </p:sp>
    </p:spTree>
    <p:extLst>
      <p:ext uri="{BB962C8B-B14F-4D97-AF65-F5344CB8AC3E}">
        <p14:creationId xmlns:p14="http://schemas.microsoft.com/office/powerpoint/2010/main" val="3809423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540"/>
            <a:ext cx="8711514" cy="554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07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881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49751" y="598253"/>
            <a:ext cx="5254566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校級與院級交換之差異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52999" y="2030327"/>
            <a:ext cx="1907516" cy="650156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校級交換 </a:t>
            </a:r>
            <a:r>
              <a:rPr lang="zh-TW" altLang="en-US" dirty="0"/>
              <a:t>       </a:t>
            </a: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4345017" y="2011531"/>
            <a:ext cx="1907516" cy="650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院級交換        </a:t>
            </a: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2052008" y="2956963"/>
            <a:ext cx="1907516" cy="650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國別多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2052008" y="3753366"/>
            <a:ext cx="1907516" cy="870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開放申請名額多        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999" y="2919479"/>
            <a:ext cx="485775" cy="50482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999" y="3753366"/>
            <a:ext cx="485775" cy="504825"/>
          </a:xfrm>
          <a:prstGeom prst="rect">
            <a:avLst/>
          </a:prstGeom>
        </p:spPr>
      </p:pic>
      <p:sp>
        <p:nvSpPr>
          <p:cNvPr id="11" name="內容版面配置區 2"/>
          <p:cNvSpPr txBox="1">
            <a:spLocks/>
          </p:cNvSpPr>
          <p:nvPr/>
        </p:nvSpPr>
        <p:spPr>
          <a:xfrm>
            <a:off x="4990739" y="2956963"/>
            <a:ext cx="1907516" cy="650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競爭少</a:t>
            </a:r>
          </a:p>
        </p:txBody>
      </p:sp>
      <p:sp>
        <p:nvSpPr>
          <p:cNvPr id="12" name="內容版面配置區 2"/>
          <p:cNvSpPr txBox="1">
            <a:spLocks/>
          </p:cNvSpPr>
          <p:nvPr/>
        </p:nvSpPr>
        <p:spPr>
          <a:xfrm>
            <a:off x="4990739" y="3736989"/>
            <a:ext cx="1907516" cy="650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只需書審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74" y="2956963"/>
            <a:ext cx="485775" cy="50482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74" y="3753366"/>
            <a:ext cx="485775" cy="504825"/>
          </a:xfrm>
          <a:prstGeom prst="rect">
            <a:avLst/>
          </a:prstGeom>
        </p:spPr>
      </p:pic>
      <p:cxnSp>
        <p:nvCxnSpPr>
          <p:cNvPr id="16" name="直線接點 15"/>
          <p:cNvCxnSpPr>
            <a:stCxn id="2" idx="2"/>
          </p:cNvCxnSpPr>
          <p:nvPr/>
        </p:nvCxnSpPr>
        <p:spPr>
          <a:xfrm>
            <a:off x="3877034" y="1923816"/>
            <a:ext cx="4853" cy="2699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003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雙聯學位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法學碩士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(LL.M.)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Google Shape;131;p22"/>
          <p:cNvSpPr txBox="1">
            <a:spLocks/>
          </p:cNvSpPr>
          <p:nvPr/>
        </p:nvSpPr>
        <p:spPr>
          <a:xfrm>
            <a:off x="455206" y="2197698"/>
            <a:ext cx="2843297" cy="3460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5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修業年限短</a:t>
            </a:r>
          </a:p>
          <a:p>
            <a:pPr marL="0" indent="0" algn="just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TW" altLang="en-US" sz="2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法學</a:t>
            </a:r>
            <a:r>
              <a:rPr lang="zh-TW" altLang="en-US" sz="2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碩士</a:t>
            </a:r>
            <a:r>
              <a:rPr lang="en-US" altLang="zh-TW" sz="2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(LL.M.)</a:t>
            </a:r>
            <a:r>
              <a:rPr lang="zh-TW" altLang="en-US" sz="2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課程畢業學分為</a:t>
            </a:r>
            <a:r>
              <a:rPr lang="en-US" altLang="zh-TW" sz="2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en-US" sz="2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學分，修讀兩學期即可取得法學碩士學位，以較短的修業年限獲取國外法學碩士學位</a:t>
            </a:r>
            <a:r>
              <a:rPr lang="en-US" altLang="zh-TW" sz="2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lang="zh-TW" altLang="en-US" sz="2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Google Shape;132;p22"/>
          <p:cNvSpPr txBox="1">
            <a:spLocks/>
          </p:cNvSpPr>
          <p:nvPr/>
        </p:nvSpPr>
        <p:spPr>
          <a:xfrm>
            <a:off x="3505650" y="2161530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提升自我競爭力、增進國際視野</a:t>
            </a:r>
            <a:endParaRPr lang="en-US" altLang="zh-TW" sz="2400" b="1" dirty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Google Shape;133;p22"/>
          <p:cNvSpPr txBox="1">
            <a:spLocks/>
          </p:cNvSpPr>
          <p:nvPr/>
        </p:nvSpPr>
        <p:spPr>
          <a:xfrm>
            <a:off x="3505650" y="3671153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增加國際移動力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zh-TW" altLang="en-US" dirty="0"/>
          </a:p>
        </p:txBody>
      </p:sp>
      <p:cxnSp>
        <p:nvCxnSpPr>
          <p:cNvPr id="8" name="直線接點 7"/>
          <p:cNvCxnSpPr/>
          <p:nvPr/>
        </p:nvCxnSpPr>
        <p:spPr>
          <a:xfrm>
            <a:off x="491706" y="1828800"/>
            <a:ext cx="7832785" cy="172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6052644" y="2260588"/>
            <a:ext cx="1917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有機會報考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紐約州律師考試</a:t>
            </a:r>
          </a:p>
        </p:txBody>
      </p:sp>
    </p:spTree>
    <p:extLst>
      <p:ext uri="{BB962C8B-B14F-4D97-AF65-F5344CB8AC3E}">
        <p14:creationId xmlns:p14="http://schemas.microsoft.com/office/powerpoint/2010/main" val="2237792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" y="5728607"/>
            <a:ext cx="9143997" cy="1129394"/>
          </a:xfrm>
          <a:prstGeom prst="rect">
            <a:avLst/>
          </a:prstGeom>
          <a:noFill/>
          <a:ln w="57150">
            <a:solidFill>
              <a:srgbClr val="E42C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743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83" y="1371801"/>
            <a:ext cx="8754717" cy="262952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12879" y="2474841"/>
            <a:ext cx="1207808" cy="423439"/>
          </a:xfrm>
          <a:prstGeom prst="rect">
            <a:avLst/>
          </a:prstGeom>
          <a:noFill/>
          <a:ln w="57150">
            <a:solidFill>
              <a:srgbClr val="E42C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171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595223"/>
            <a:ext cx="7886700" cy="1095466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法學院雙聯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學位</a:t>
            </a:r>
            <a:r>
              <a:rPr lang="en-US" altLang="zh-TW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獎學金協議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782897"/>
              </p:ext>
            </p:extLst>
          </p:nvPr>
        </p:nvGraphicFramePr>
        <p:xfrm>
          <a:off x="-677529" y="1690689"/>
          <a:ext cx="9295749" cy="5167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2352049" y="1770492"/>
            <a:ext cx="2518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澳洲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雪梨科技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法學院</a:t>
            </a:r>
            <a:r>
              <a:rPr lang="en-US" altLang="zh-TW" sz="15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5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續約討論中</a:t>
            </a:r>
            <a:r>
              <a:rPr lang="en-US" altLang="zh-TW" sz="15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516834" y="2634489"/>
            <a:ext cx="25444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/>
              <a:t>新加坡</a:t>
            </a:r>
            <a:endParaRPr lang="en-US" altLang="zh-TW" sz="2000" b="1" dirty="0" smtClean="0"/>
          </a:p>
          <a:p>
            <a:r>
              <a:rPr lang="en-US" altLang="zh-TW" sz="2000" dirty="0"/>
              <a:t>-</a:t>
            </a:r>
            <a:r>
              <a:rPr lang="zh-TW" altLang="en-US" sz="2000" dirty="0" smtClean="0"/>
              <a:t>新加坡管理大學法學院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7298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351835" y="175344"/>
            <a:ext cx="4685222" cy="885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雙聯學位學程一覽表</a:t>
            </a:r>
            <a:endParaRPr lang="zh-TW" altLang="en-US" sz="3600" b="1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481381"/>
              </p:ext>
            </p:extLst>
          </p:nvPr>
        </p:nvGraphicFramePr>
        <p:xfrm>
          <a:off x="872780" y="918396"/>
          <a:ext cx="7078525" cy="60680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2929">
                  <a:extLst>
                    <a:ext uri="{9D8B030D-6E8A-4147-A177-3AD203B41FA5}">
                      <a16:colId xmlns:a16="http://schemas.microsoft.com/office/drawing/2014/main" val="1009461712"/>
                    </a:ext>
                  </a:extLst>
                </a:gridCol>
                <a:gridCol w="1391039">
                  <a:extLst>
                    <a:ext uri="{9D8B030D-6E8A-4147-A177-3AD203B41FA5}">
                      <a16:colId xmlns:a16="http://schemas.microsoft.com/office/drawing/2014/main" val="3585872757"/>
                    </a:ext>
                  </a:extLst>
                </a:gridCol>
                <a:gridCol w="1217515">
                  <a:extLst>
                    <a:ext uri="{9D8B030D-6E8A-4147-A177-3AD203B41FA5}">
                      <a16:colId xmlns:a16="http://schemas.microsoft.com/office/drawing/2014/main" val="3993850095"/>
                    </a:ext>
                  </a:extLst>
                </a:gridCol>
                <a:gridCol w="1172239">
                  <a:extLst>
                    <a:ext uri="{9D8B030D-6E8A-4147-A177-3AD203B41FA5}">
                      <a16:colId xmlns:a16="http://schemas.microsoft.com/office/drawing/2014/main" val="1951126570"/>
                    </a:ext>
                  </a:extLst>
                </a:gridCol>
                <a:gridCol w="721379">
                  <a:extLst>
                    <a:ext uri="{9D8B030D-6E8A-4147-A177-3AD203B41FA5}">
                      <a16:colId xmlns:a16="http://schemas.microsoft.com/office/drawing/2014/main" val="3139325623"/>
                    </a:ext>
                  </a:extLst>
                </a:gridCol>
                <a:gridCol w="1043424">
                  <a:extLst>
                    <a:ext uri="{9D8B030D-6E8A-4147-A177-3AD203B41FA5}">
                      <a16:colId xmlns:a16="http://schemas.microsoft.com/office/drawing/2014/main" val="1132337870"/>
                    </a:ext>
                  </a:extLst>
                </a:gridCol>
              </a:tblGrid>
              <a:tr h="66945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</a:t>
                      </a:r>
                      <a:r>
                        <a:rPr lang="zh-TW" altLang="en-US" sz="1500" b="1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入學學期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薦送年級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學費優惠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每年可薦送名額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申請截止</a:t>
                      </a:r>
                      <a:r>
                        <a:rPr lang="zh-TW" altLang="en-US" sz="1500" b="1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日期</a:t>
                      </a:r>
                      <a:endParaRPr lang="en-US" altLang="zh-TW" sz="1500" b="1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5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500" b="1" u="none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僅供參考</a:t>
                      </a:r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1639178763"/>
                  </a:ext>
                </a:extLst>
              </a:tr>
              <a:tr h="5864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美國</a:t>
                      </a:r>
                      <a:r>
                        <a:rPr lang="en-US" altLang="zh-TW" sz="15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5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雪</a:t>
                      </a:r>
                      <a:r>
                        <a:rPr lang="zh-TW" altLang="en-US" sz="1500" b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城大學法學院</a:t>
                      </a:r>
                      <a:endParaRPr lang="zh-TW" alt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秋季班</a:t>
                      </a:r>
                      <a:endParaRPr lang="zh-TW" alt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大四、碩二</a:t>
                      </a:r>
                      <a:endParaRPr lang="zh-TW" alt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b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50%</a:t>
                      </a:r>
                      <a:endParaRPr lang="en-US" altLang="zh-TW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b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altLang="en-US" sz="1500" b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alt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12/01</a:t>
                      </a:r>
                      <a:endParaRPr lang="en-US" altLang="zh-TW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3369430415"/>
                  </a:ext>
                </a:extLst>
              </a:tr>
              <a:tr h="1109713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美國</a:t>
                      </a:r>
                      <a:r>
                        <a:rPr lang="en-US" altLang="zh-TW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印第安那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大學布魯明頓分校</a:t>
                      </a:r>
                      <a: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Maurer</a:t>
                      </a:r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法學院</a:t>
                      </a:r>
                      <a:endParaRPr lang="en-US" altLang="zh-TW" sz="15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暫時不招生</a:t>
                      </a:r>
                      <a:r>
                        <a:rPr lang="en-US" altLang="zh-TW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春季班、</a:t>
                      </a:r>
                      <a:endParaRPr lang="en-US" altLang="zh-TW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zh-TW" alt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秋季班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學士班準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畢業生</a:t>
                      </a:r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、碩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25,000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美金</a:t>
                      </a:r>
                      <a:b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8/25, 2/24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3683115725"/>
                  </a:ext>
                </a:extLst>
              </a:tr>
              <a:tr h="66945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美國</a:t>
                      </a:r>
                      <a:r>
                        <a:rPr lang="en-US" altLang="zh-TW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賓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州州立大學</a:t>
                      </a:r>
                      <a:b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秋季班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碩二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50%</a:t>
                      </a:r>
                      <a:br>
                        <a:rPr lang="en-US" altLang="zh-TW" sz="15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5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2/24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3091683857"/>
                  </a:ext>
                </a:extLst>
              </a:tr>
              <a:tr h="118389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澳洲</a:t>
                      </a:r>
                      <a: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雪梨科技大學</a:t>
                      </a:r>
                      <a:b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暫時不招生</a:t>
                      </a:r>
                      <a:r>
                        <a:rPr lang="en-US" altLang="zh-TW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秋季班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學士班準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畢業生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可獲</a:t>
                      </a:r>
                      <a:r>
                        <a:rPr 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Study Abroad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獎學金澳幣</a:t>
                      </a:r>
                      <a: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1,000-1,400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元不等。</a:t>
                      </a:r>
                      <a:b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無限制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8/25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964760123"/>
                  </a:ext>
                </a:extLst>
              </a:tr>
              <a:tr h="88958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英國</a:t>
                      </a:r>
                      <a:r>
                        <a:rPr lang="en-US" altLang="zh-TW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倫敦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瑪麗皇后大學商法研究中心</a:t>
                      </a:r>
                      <a:b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春季班</a:t>
                      </a:r>
                      <a:r>
                        <a:rPr lang="en-US" altLang="zh-TW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(LL.M.</a:t>
                      </a:r>
                      <a:r>
                        <a:rPr lang="en-US" altLang="zh-TW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program</a:t>
                      </a:r>
                      <a:r>
                        <a:rPr lang="zh-TW" alt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不多</a:t>
                      </a:r>
                      <a:r>
                        <a:rPr lang="en-US" altLang="zh-TW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、秋季班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學士班準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畢業生</a:t>
                      </a:r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、碩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10%</a:t>
                      </a:r>
                      <a:b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無限制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8/25, </a:t>
                      </a:r>
                      <a:r>
                        <a:rPr lang="en-US" altLang="zh-TW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12/01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2613421141"/>
                  </a:ext>
                </a:extLst>
              </a:tr>
              <a:tr h="831046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新加坡管理大學</a:t>
                      </a:r>
                      <a:r>
                        <a:rPr lang="zh-TW" altLang="en-US" sz="1500" b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法學院</a:t>
                      </a:r>
                      <a:endParaRPr lang="zh-TW" alt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秋季班</a:t>
                      </a:r>
                      <a:endParaRPr lang="zh-TW" alt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碩</a:t>
                      </a:r>
                      <a:r>
                        <a:rPr lang="zh-TW" altLang="en-US" sz="1500" b="0" u="none" strike="noStrike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  <a:endParaRPr lang="zh-TW" alt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新加坡幣</a:t>
                      </a:r>
                      <a:r>
                        <a:rPr lang="en-US" altLang="zh-TW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4,000</a:t>
                      </a:r>
                      <a:r>
                        <a:rPr lang="zh-TW" alt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元減免</a:t>
                      </a:r>
                      <a:endParaRPr lang="en-US" altLang="zh-TW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5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alt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3/06</a:t>
                      </a:r>
                      <a:endParaRPr lang="en-US" altLang="zh-TW" sz="15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1274067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40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71347" y="1186934"/>
            <a:ext cx="208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獎學金協議一覽表</a:t>
            </a:r>
            <a:endParaRPr lang="zh-TW" altLang="en-US" b="1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25633"/>
              </p:ext>
            </p:extLst>
          </p:nvPr>
        </p:nvGraphicFramePr>
        <p:xfrm>
          <a:off x="876600" y="1759871"/>
          <a:ext cx="7078525" cy="16190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2929">
                  <a:extLst>
                    <a:ext uri="{9D8B030D-6E8A-4147-A177-3AD203B41FA5}">
                      <a16:colId xmlns:a16="http://schemas.microsoft.com/office/drawing/2014/main" val="1009461712"/>
                    </a:ext>
                  </a:extLst>
                </a:gridCol>
                <a:gridCol w="1391039">
                  <a:extLst>
                    <a:ext uri="{9D8B030D-6E8A-4147-A177-3AD203B41FA5}">
                      <a16:colId xmlns:a16="http://schemas.microsoft.com/office/drawing/2014/main" val="3585872757"/>
                    </a:ext>
                  </a:extLst>
                </a:gridCol>
                <a:gridCol w="1217515">
                  <a:extLst>
                    <a:ext uri="{9D8B030D-6E8A-4147-A177-3AD203B41FA5}">
                      <a16:colId xmlns:a16="http://schemas.microsoft.com/office/drawing/2014/main" val="3993850095"/>
                    </a:ext>
                  </a:extLst>
                </a:gridCol>
                <a:gridCol w="1172239">
                  <a:extLst>
                    <a:ext uri="{9D8B030D-6E8A-4147-A177-3AD203B41FA5}">
                      <a16:colId xmlns:a16="http://schemas.microsoft.com/office/drawing/2014/main" val="1951126570"/>
                    </a:ext>
                  </a:extLst>
                </a:gridCol>
                <a:gridCol w="721379">
                  <a:extLst>
                    <a:ext uri="{9D8B030D-6E8A-4147-A177-3AD203B41FA5}">
                      <a16:colId xmlns:a16="http://schemas.microsoft.com/office/drawing/2014/main" val="3139325623"/>
                    </a:ext>
                  </a:extLst>
                </a:gridCol>
                <a:gridCol w="1043424">
                  <a:extLst>
                    <a:ext uri="{9D8B030D-6E8A-4147-A177-3AD203B41FA5}">
                      <a16:colId xmlns:a16="http://schemas.microsoft.com/office/drawing/2014/main" val="1132337870"/>
                    </a:ext>
                  </a:extLst>
                </a:gridCol>
              </a:tblGrid>
              <a:tr h="68521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</a:t>
                      </a:r>
                      <a:r>
                        <a:rPr lang="zh-TW" altLang="en-US" sz="1500" b="1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入學學期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薦送年級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學費優惠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每年可薦送名額</a:t>
                      </a:r>
                      <a:endParaRPr lang="zh-TW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申請截止</a:t>
                      </a:r>
                      <a:r>
                        <a:rPr lang="zh-TW" altLang="en-US" sz="1500" b="1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日期</a:t>
                      </a:r>
                      <a:endParaRPr lang="en-US" altLang="zh-TW" sz="1500" b="1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5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500" b="1" u="none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僅供參考</a:t>
                      </a:r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1639178763"/>
                  </a:ext>
                </a:extLst>
              </a:tr>
              <a:tr h="60902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美國</a:t>
                      </a:r>
                      <a:r>
                        <a:rPr lang="en-US" altLang="zh-TW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加州大學舊金山</a:t>
                      </a:r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法學院</a:t>
                      </a:r>
                      <a:endParaRPr lang="en-US" altLang="zh-TW" sz="15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 fontAlgn="ctr"/>
                      <a:r>
                        <a:rPr lang="en-US" altLang="zh-TW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暫時不招生</a:t>
                      </a:r>
                      <a:r>
                        <a:rPr lang="en-US" altLang="zh-TW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秋季班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學士班準</a:t>
                      </a:r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畢業生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50%</a:t>
                      </a:r>
                      <a:br>
                        <a:rPr lang="en-US" altLang="zh-TW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無限制</a:t>
                      </a: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12/01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3369430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987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6713" y="951534"/>
            <a:ext cx="7886700" cy="1325563"/>
          </a:xfrm>
        </p:spPr>
        <p:txBody>
          <a:bodyPr/>
          <a:lstStyle/>
          <a:p>
            <a:r>
              <a:rPr lang="zh-TW" altLang="en-US" b="1" dirty="0" smtClean="0"/>
              <a:t>抵免學分</a:t>
            </a:r>
            <a:endParaRPr lang="zh-TW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536713" y="2277097"/>
            <a:ext cx="8179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出國選課辦法第七條第四款</a:t>
            </a:r>
            <a:r>
              <a:rPr lang="en-US" altLang="zh-TW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出國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選課學分數之抵免</a:t>
            </a: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，博、碩士班以不超過畢業最低學分總數</a:t>
            </a:r>
            <a:r>
              <a:rPr lang="zh-TW" altLang="en-US" dirty="0"/>
              <a:t>二分之一</a:t>
            </a:r>
            <a:r>
              <a:rPr lang="en-US" altLang="zh-TW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學士班以不超過畢業最低學分總數三分之一為限</a:t>
            </a:r>
            <a:r>
              <a:rPr lang="zh-TW" alt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en-US" altLang="zh-TW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出國修讀雙聯學位學分抵免</a:t>
            </a:r>
            <a:r>
              <a:rPr lang="zh-TW" alt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以不超過畢業最低學分數總數三分之二為限。</a:t>
            </a:r>
            <a:endParaRPr lang="en-US" altLang="zh-TW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altLang="zh-TW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zh-TW" alt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899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268" y="1134710"/>
            <a:ext cx="8793645" cy="51716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19270" y="2633870"/>
            <a:ext cx="6778487" cy="1898373"/>
          </a:xfrm>
          <a:prstGeom prst="rect">
            <a:avLst/>
          </a:prstGeom>
          <a:noFill/>
          <a:ln w="57150">
            <a:solidFill>
              <a:srgbClr val="E42C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983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2400" y="1113975"/>
            <a:ext cx="882015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外籍生學友</a:t>
            </a: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(Buddy Program)</a:t>
            </a: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招募</a:t>
            </a:r>
            <a:endParaRPr lang="en-US" altLang="zh-TW" sz="4000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開跑啦</a:t>
            </a: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</a:p>
          <a:p>
            <a:r>
              <a:rPr lang="en-US" altLang="zh-TW" sz="1500" dirty="0" smtClean="0"/>
              <a:t>Buddy</a:t>
            </a:r>
            <a:r>
              <a:rPr lang="zh-TW" altLang="en-US" sz="1500" dirty="0"/>
              <a:t>提供協助項目：</a:t>
            </a:r>
          </a:p>
          <a:p>
            <a:pPr marL="342900" indent="-342900">
              <a:buAutoNum type="arabicPeriod"/>
            </a:pPr>
            <a:r>
              <a:rPr lang="zh-TW" altLang="en-US" sz="1500" dirty="0" smtClean="0"/>
              <a:t>協助</a:t>
            </a:r>
            <a:r>
              <a:rPr lang="zh-TW" altLang="en-US" sz="1500" dirty="0"/>
              <a:t>交換生使用選課系統</a:t>
            </a:r>
            <a:r>
              <a:rPr lang="zh-TW" altLang="en-US" sz="1500" dirty="0" smtClean="0"/>
              <a:t>。</a:t>
            </a:r>
            <a:endParaRPr lang="en-US" altLang="zh-TW" sz="1500" dirty="0" smtClean="0"/>
          </a:p>
          <a:p>
            <a:pPr marL="342900" indent="-342900">
              <a:buAutoNum type="arabicPeriod"/>
            </a:pPr>
            <a:r>
              <a:rPr lang="zh-TW" altLang="en-US" sz="1500" dirty="0" smtClean="0"/>
              <a:t>日常生活</a:t>
            </a:r>
            <a:r>
              <a:rPr lang="zh-TW" altLang="en-US" sz="1500" dirty="0"/>
              <a:t>協助（如協助辦理手機門號</a:t>
            </a:r>
            <a:r>
              <a:rPr lang="zh-TW" altLang="en-US" sz="1500" dirty="0" smtClean="0"/>
              <a:t>、</a:t>
            </a:r>
            <a:endParaRPr lang="en-US" altLang="zh-TW" sz="1500" dirty="0" smtClean="0"/>
          </a:p>
          <a:p>
            <a:r>
              <a:rPr lang="zh-TW" altLang="en-US" sz="1500" dirty="0" smtClean="0"/>
              <a:t>郵局</a:t>
            </a:r>
            <a:r>
              <a:rPr lang="en-US" altLang="zh-TW" sz="1500" dirty="0"/>
              <a:t>/</a:t>
            </a:r>
            <a:r>
              <a:rPr lang="zh-TW" altLang="en-US" sz="1500" dirty="0"/>
              <a:t>一銀開戶等）。</a:t>
            </a:r>
            <a:br>
              <a:rPr lang="zh-TW" altLang="en-US" sz="1500" dirty="0"/>
            </a:br>
            <a:r>
              <a:rPr lang="en-US" altLang="zh-TW" sz="1500" dirty="0"/>
              <a:t>3. </a:t>
            </a:r>
            <a:r>
              <a:rPr lang="zh-TW" altLang="en-US" sz="1500" dirty="0"/>
              <a:t>協助被接待學生瞭解台灣文化及參加政大活動。</a:t>
            </a:r>
          </a:p>
          <a:p>
            <a:endParaRPr lang="en-US" altLang="zh-TW" sz="1500" b="1" dirty="0" smtClean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5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500" b="1" dirty="0" smtClean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b="1" dirty="0" smtClean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b="1" dirty="0" smtClean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9/06(</a:t>
            </a:r>
            <a:r>
              <a:rPr lang="zh-TW" altLang="en-US" sz="2000" b="1" dirty="0" smtClean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b="1" dirty="0" smtClean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b="1" dirty="0" smtClean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中午</a:t>
            </a:r>
            <a:r>
              <a:rPr lang="en-US" altLang="zh-TW" sz="2000" b="1" dirty="0" smtClean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000" b="1" dirty="0" smtClean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點前截止報名</a:t>
            </a:r>
            <a:endParaRPr lang="en-US" altLang="zh-TW" sz="20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 smtClean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zh-TW" altLang="en-US" sz="20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掃描</a:t>
            </a:r>
            <a:r>
              <a:rPr lang="en-US" altLang="zh-TW" sz="20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QR CODE</a:t>
            </a:r>
            <a:r>
              <a:rPr lang="zh-TW" altLang="en-US" sz="20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</a:t>
            </a:r>
            <a:endParaRPr lang="zh-TW" altLang="en-US" sz="2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08" y="5409431"/>
            <a:ext cx="1425576" cy="144856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287" y="2763147"/>
            <a:ext cx="2755836" cy="221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27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2400" y="1113975"/>
            <a:ext cx="3899138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2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加州大學舊金山法學院</a:t>
            </a:r>
            <a:r>
              <a:rPr lang="en-US" altLang="zh-TW" sz="32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LL.M.</a:t>
            </a:r>
            <a:r>
              <a:rPr lang="zh-TW" altLang="en-US" sz="32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經驗分享會</a:t>
            </a:r>
            <a:endParaRPr lang="en-US" altLang="zh-TW" sz="3200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32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3200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</a:t>
            </a:r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日中午</a:t>
            </a:r>
            <a:r>
              <a:rPr lang="en-US" altLang="zh-TW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endParaRPr lang="en-US" altLang="zh-TW" sz="2000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地點</a:t>
            </a:r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綜合院館北棟</a:t>
            </a:r>
            <a:r>
              <a:rPr lang="en-US" altLang="zh-TW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r>
              <a:rPr lang="zh-TW" altLang="en-US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樓法治斌講堂</a:t>
            </a:r>
            <a:endParaRPr lang="en-US" altLang="zh-TW" sz="2000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500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538" y="1"/>
            <a:ext cx="5231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78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48" y="0"/>
            <a:ext cx="7886700" cy="1166694"/>
          </a:xfrm>
        </p:spPr>
        <p:txBody>
          <a:bodyPr/>
          <a:lstStyle/>
          <a:p>
            <a:pPr algn="ctr"/>
            <a:r>
              <a:rPr lang="zh-TW" altLang="en-US" b="1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法學院</a:t>
            </a:r>
            <a:r>
              <a:rPr lang="zh-TW" altLang="en-US" b="1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刊物</a:t>
            </a:r>
            <a:r>
              <a:rPr lang="en-US" altLang="zh-TW" b="1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zh-TW" altLang="en-US" b="1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法訊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48" y="964560"/>
            <a:ext cx="7645501" cy="579396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285972" y="1660299"/>
            <a:ext cx="1229376" cy="361160"/>
          </a:xfrm>
          <a:prstGeom prst="rect">
            <a:avLst/>
          </a:prstGeom>
          <a:noFill/>
          <a:ln w="57150">
            <a:solidFill>
              <a:srgbClr val="E42C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996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4686" y="0"/>
            <a:ext cx="4833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89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43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2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6788426" cy="6858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853" y="0"/>
            <a:ext cx="42131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41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77638" y="4938384"/>
            <a:ext cx="5905500" cy="18161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陳一帆助教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E-mail: yvonne.c@nccu.edu.tw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Tel: 02-2939-3091 ext.51418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綜合院館北棟</a:t>
            </a:r>
            <a:r>
              <a:rPr kumimoji="0"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kumimoji="0"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樓法律學系辦公室</a:t>
            </a:r>
            <a:endParaRPr kumimoji="0" lang="zh-CN" altLang="en-US" sz="28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67090" y="1933616"/>
            <a:ext cx="750143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4500" b="1" u="sng" dirty="0" smtClean="0">
                <a:ln w="1905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WELCOME TO NCCU LAW</a:t>
            </a:r>
            <a:endParaRPr lang="zh-CN" altLang="en-US" sz="4500" b="1" u="sng" dirty="0">
              <a:ln w="1905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253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範本二PPT檔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範本二PPT檔</Template>
  <TotalTime>2115</TotalTime>
  <Words>1324</Words>
  <Application>Microsoft Office PowerPoint</Application>
  <PresentationFormat>如螢幕大小 (4:3)</PresentationFormat>
  <Paragraphs>371</Paragraphs>
  <Slides>31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40" baseType="lpstr">
      <vt:lpstr>微軟正黑體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範本二PPT檔</vt:lpstr>
      <vt:lpstr>政大法學院交換計畫 與 雙聯學位簡介</vt:lpstr>
      <vt:lpstr>PowerPoint 簡報</vt:lpstr>
      <vt:lpstr>校級交換</vt:lpstr>
      <vt:lpstr>PowerPoint 簡報</vt:lpstr>
      <vt:lpstr>PowerPoint 簡報</vt:lpstr>
      <vt:lpstr>PowerPoint 簡報</vt:lpstr>
      <vt:lpstr>PowerPoint 簡報</vt:lpstr>
      <vt:lpstr>姊妹院－亞洲交換生計畫 </vt:lpstr>
      <vt:lpstr>姊妹院－亞洲交換生計畫 </vt:lpstr>
      <vt:lpstr>姊妹院－亞洲交換生計畫 </vt:lpstr>
      <vt:lpstr>姊妹院－歐洲交換生計畫</vt:lpstr>
      <vt:lpstr>姊妹院－美洲及大洋洲交換生</vt:lpstr>
      <vt:lpstr>甄選流程</vt:lpstr>
      <vt:lpstr>PowerPoint 簡報</vt:lpstr>
      <vt:lpstr>PowerPoint 簡報</vt:lpstr>
      <vt:lpstr>校級與院級交換之差異</vt:lpstr>
      <vt:lpstr>雙聯學位 法學碩士(LL.M.)</vt:lpstr>
      <vt:lpstr>PowerPoint 簡報</vt:lpstr>
      <vt:lpstr>PowerPoint 簡報</vt:lpstr>
      <vt:lpstr>法學院雙聯學位/獎學金協議</vt:lpstr>
      <vt:lpstr>PowerPoint 簡報</vt:lpstr>
      <vt:lpstr>PowerPoint 簡報</vt:lpstr>
      <vt:lpstr>抵免學分</vt:lpstr>
      <vt:lpstr>PowerPoint 簡報</vt:lpstr>
      <vt:lpstr>PowerPoint 簡報</vt:lpstr>
      <vt:lpstr>PowerPoint 簡報</vt:lpstr>
      <vt:lpstr>法學院刊物: 法訊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237</cp:revision>
  <dcterms:created xsi:type="dcterms:W3CDTF">2020-06-09T07:34:44Z</dcterms:created>
  <dcterms:modified xsi:type="dcterms:W3CDTF">2024-09-19T05:39:01Z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2931908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</Properties>
</file>