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8" r:id="rId2"/>
    <p:sldId id="259" r:id="rId3"/>
    <p:sldId id="263" r:id="rId4"/>
    <p:sldId id="264" r:id="rId5"/>
    <p:sldId id="266" r:id="rId6"/>
    <p:sldId id="267" r:id="rId7"/>
    <p:sldId id="290" r:id="rId8"/>
    <p:sldId id="260" r:id="rId9"/>
    <p:sldId id="268" r:id="rId10"/>
    <p:sldId id="269" r:id="rId11"/>
    <p:sldId id="280" r:id="rId12"/>
    <p:sldId id="27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1" r:id="rId23"/>
    <p:sldId id="261" r:id="rId24"/>
    <p:sldId id="262" r:id="rId25"/>
    <p:sldId id="282" r:id="rId26"/>
    <p:sldId id="291" r:id="rId27"/>
    <p:sldId id="284" r:id="rId28"/>
    <p:sldId id="285" r:id="rId29"/>
    <p:sldId id="292" r:id="rId30"/>
    <p:sldId id="286" r:id="rId31"/>
    <p:sldId id="287" r:id="rId32"/>
    <p:sldId id="288" r:id="rId33"/>
    <p:sldId id="289" r:id="rId34"/>
    <p:sldId id="293" r:id="rId35"/>
    <p:sldId id="298" r:id="rId36"/>
    <p:sldId id="295" r:id="rId37"/>
    <p:sldId id="297" r:id="rId38"/>
    <p:sldId id="294" r:id="rId39"/>
    <p:sldId id="29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2940"/>
    <a:srgbClr val="B12D45"/>
    <a:srgbClr val="941100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56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4379-EA56-4F45-8A36-C12467E78428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3B96D-FB0B-514E-A407-34939579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8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02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17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12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98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18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21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17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42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27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05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B96D-FB0B-514E-A407-34939579E72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3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A0B6-AC5D-4442-8B96-F7DC09C37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9CE5F1-3C4B-764C-B728-BA429F4A8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1F87-E401-A64B-939A-54B5CB9F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8417-5F2A-6644-9E82-FA7AB789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11C92-016D-4D45-9498-0A05C27BB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3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03C5A-5BFB-C740-A934-E485E1C06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DC9F0-83B4-E248-A751-6764D6FC3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0178C-441F-7F40-8EF3-0D8167015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5A727-A59C-9040-BB21-29758AF20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2B1C5-E25B-5845-B653-B80492C7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4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52753-9F20-3C44-A9C9-AE0423BC6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2966D-1FE9-F946-BE0C-75BB95683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1A190-E370-B241-B08C-A770DEAD4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31797-4C99-3A4B-A2C0-FB071339A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E543C-3EE1-E547-A3BA-2653A2FD5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1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C5F1-CF6C-6B4A-BD3C-9E19ABE74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B3FB2-51AD-374D-B6E8-D4E18ABD7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8B3439-D5E3-E940-AEBA-5495939A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8BBC8-ABC6-0645-BC76-0A2936481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68BF22-3213-2C4F-A0F9-EB4771AED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A9A71-ADBB-B548-AD3B-AD65DF4CC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32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5D903-29AB-D94C-A543-71163F59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0988C7-DE2F-FA4C-82D8-E1B7CEC47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7CA2FB-5E62-C349-A335-5C4BE5C36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AE3615-E480-A243-B495-8CA3E0B856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14A08-BD5A-F74C-80CE-7A2481A58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7587DD-785E-3446-83AE-660162E2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69E026-418B-9442-8B74-34B0C9AB9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98202A-E113-C34B-B566-5F6CB7480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08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4623F-ED07-2C46-A16C-313E02D19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6021C8-CA67-3B4F-A3BD-3ED291251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0D1D3E-E1EE-B846-967A-B86C91D9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44030-D9AF-CB46-9DBD-C8A4A34CB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03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A27713-EEC3-3A41-968D-597348C4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BBD506-9658-2343-9E47-D0C0BAB5C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629D5-EA56-3141-AA32-C93DDB57C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39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B04FC-1E68-F949-97FF-F64358B31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FC387-BEB4-DB45-8859-6998FD953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42BAD-6CA6-FE4E-A090-2E05D40C5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CADB5-1ADB-1749-A211-B71C8013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737B4-5070-CB49-82C7-110BC6F4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78D93-3F5B-824A-9ED1-135970F49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5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2401-22AF-CA40-BA46-2F7CBBFC5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017335-6B5A-A24F-BF05-BB4B60221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D16F5-915E-F24B-B83C-5E791BB5E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CD5EE-4E34-C143-923B-5945F5C0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43BAA-F1E5-D74A-9886-B5AD0CF81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4E42F-735A-6D4E-BADF-C510CC22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4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ED0F8-F76E-1145-8705-6325F075E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61B7A-2E7E-6E4A-8AFF-129E095E2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7E58C-7203-6149-8499-1E3172957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C12A7-6633-364F-A16A-2862A48CB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F3B72-493B-A24F-8E84-F9F60303A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6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E37FCB-5DBB-E04F-816E-6B86F7879D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8B34C-BF78-2042-BF16-1D2332AEC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6EE26-C29D-E544-AC6F-6569AFAC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E807A-F58F-AD40-B05E-FBB8F4C9D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49BAF-A69A-1543-A099-2C9139A4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65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61D6F-4B0A-A048-9632-0D9AC03A7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68AD1-EA21-2941-947A-3E289013D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57EA9-3060-8940-BA72-8ED2C53768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38416-FE9B-CE4B-BC36-9F4FBA22087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74E5A-F173-B849-BDED-758A98E59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9A290-9F08-964B-94A8-68670A938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35C6F-0AF2-9243-BFD0-17271570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0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aw.indiana.edu/graduate-apply/admitted/index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artners.rentalcar.com/i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law.indiana.edu/graduate-apply/financial-info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91312-AAE2-1646-A260-67B06CCB70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1"/>
          <a:stretch/>
        </p:blipFill>
        <p:spPr>
          <a:xfrm>
            <a:off x="1416504" y="2629520"/>
            <a:ext cx="9358992" cy="1598960"/>
          </a:xfrm>
          <a:prstGeom prst="rect">
            <a:avLst/>
          </a:prstGeom>
          <a:ln w="66675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AA7DEB-24C7-2D49-A361-4F51996CA3BA}"/>
              </a:ext>
            </a:extLst>
          </p:cNvPr>
          <p:cNvSpPr txBox="1"/>
          <p:nvPr/>
        </p:nvSpPr>
        <p:spPr>
          <a:xfrm>
            <a:off x="1321136" y="211623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AA2940">
                    <a:alpha val="61000"/>
                  </a:srgbClr>
                </a:solidFill>
              </a:rPr>
              <a:t>雙聯學位經驗分享</a:t>
            </a:r>
            <a:endParaRPr lang="en-US" b="1" dirty="0">
              <a:solidFill>
                <a:srgbClr val="AA2940">
                  <a:alpha val="61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6F17D1-1A81-3F46-983F-CA431E79C9A4}"/>
              </a:ext>
            </a:extLst>
          </p:cNvPr>
          <p:cNvSpPr txBox="1"/>
          <p:nvPr/>
        </p:nvSpPr>
        <p:spPr>
          <a:xfrm>
            <a:off x="9209653" y="4386945"/>
            <a:ext cx="1675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>
                    <a:lumMod val="75000"/>
                    <a:alpha val="61000"/>
                  </a:schemeClr>
                </a:solidFill>
              </a:rPr>
              <a:t>法碩三</a:t>
            </a:r>
            <a:r>
              <a:rPr lang="zh-TW" altLang="en-US" b="1" dirty="0">
                <a:solidFill>
                  <a:schemeClr val="bg1">
                    <a:lumMod val="75000"/>
                    <a:alpha val="61000"/>
                  </a:schemeClr>
                </a:solidFill>
              </a:rPr>
              <a:t>  </a:t>
            </a:r>
            <a:r>
              <a:rPr lang="en-US" b="1" dirty="0" err="1">
                <a:solidFill>
                  <a:schemeClr val="bg1">
                    <a:lumMod val="75000"/>
                    <a:alpha val="61000"/>
                  </a:schemeClr>
                </a:solidFill>
              </a:rPr>
              <a:t>林舜心</a:t>
            </a:r>
            <a:endParaRPr lang="en-US" b="1" dirty="0">
              <a:solidFill>
                <a:schemeClr val="bg1">
                  <a:lumMod val="75000"/>
                  <a:alpha val="61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01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9F1EA83-F80C-4749-9B60-3CE2DB980E2E}"/>
              </a:ext>
            </a:extLst>
          </p:cNvPr>
          <p:cNvSpPr txBox="1"/>
          <p:nvPr/>
        </p:nvSpPr>
        <p:spPr>
          <a:xfrm>
            <a:off x="0" y="1985782"/>
            <a:ext cx="8200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B12D45">
                    <a:alpha val="50000"/>
                  </a:srgbClr>
                </a:solidFill>
                <a:sym typeface="Wingdings" pitchFamily="2" charset="2"/>
              </a:rPr>
              <a:t></a:t>
            </a:r>
            <a:endParaRPr lang="en-US" sz="8000" dirty="0">
              <a:solidFill>
                <a:srgbClr val="B12D45">
                  <a:alpha val="50000"/>
                </a:srgbClr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B891EB-2AE8-3C43-93EF-5EDE7DFFFCD2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9650B53-9A82-9D48-8A2E-14F9E077FEE5}"/>
              </a:ext>
            </a:extLst>
          </p:cNvPr>
          <p:cNvSpPr txBox="1"/>
          <p:nvPr/>
        </p:nvSpPr>
        <p:spPr>
          <a:xfrm>
            <a:off x="3846285" y="980733"/>
            <a:ext cx="2743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2525CB-849E-3E44-B57C-888DD19C8235}"/>
              </a:ext>
            </a:extLst>
          </p:cNvPr>
          <p:cNvSpPr/>
          <p:nvPr/>
        </p:nvSpPr>
        <p:spPr>
          <a:xfrm>
            <a:off x="6611257" y="1862671"/>
            <a:ext cx="24819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76EA8B-437F-A746-8363-6155D4E27D41}"/>
              </a:ext>
            </a:extLst>
          </p:cNvPr>
          <p:cNvSpPr/>
          <p:nvPr/>
        </p:nvSpPr>
        <p:spPr>
          <a:xfrm>
            <a:off x="6611257" y="3735025"/>
            <a:ext cx="2743199" cy="1762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13C03E-21BB-2540-AB48-297D57C07322}"/>
              </a:ext>
            </a:extLst>
          </p:cNvPr>
          <p:cNvSpPr/>
          <p:nvPr/>
        </p:nvSpPr>
        <p:spPr>
          <a:xfrm>
            <a:off x="10014864" y="4436200"/>
            <a:ext cx="20029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597452-36CF-C649-BAAC-27E525988C13}"/>
              </a:ext>
            </a:extLst>
          </p:cNvPr>
          <p:cNvSpPr txBox="1"/>
          <p:nvPr/>
        </p:nvSpPr>
        <p:spPr>
          <a:xfrm>
            <a:off x="348343" y="3124555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一些今天會分享的內容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039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B891EB-2AE8-3C43-93EF-5EDE7DFFFCD2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9650B53-9A82-9D48-8A2E-14F9E077FEE5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E4BA80-FBB5-5F42-A8A0-85F6523F24A7}"/>
              </a:ext>
            </a:extLst>
          </p:cNvPr>
          <p:cNvSpPr txBox="1"/>
          <p:nvPr/>
        </p:nvSpPr>
        <p:spPr>
          <a:xfrm>
            <a:off x="3699410" y="645195"/>
            <a:ext cx="1376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Step 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1ACD5C-1FDA-0549-B7C4-EDA4D67E402C}"/>
              </a:ext>
            </a:extLst>
          </p:cNvPr>
          <p:cNvGrpSpPr/>
          <p:nvPr/>
        </p:nvGrpSpPr>
        <p:grpSpPr>
          <a:xfrm>
            <a:off x="4884039" y="1734656"/>
            <a:ext cx="6494902" cy="4478149"/>
            <a:chOff x="4487799" y="1411490"/>
            <a:chExt cx="6494902" cy="447814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EA837A-4490-1A41-9FB1-51D52407A73D}"/>
                </a:ext>
              </a:extLst>
            </p:cNvPr>
            <p:cNvSpPr txBox="1"/>
            <p:nvPr/>
          </p:nvSpPr>
          <p:spPr>
            <a:xfrm>
              <a:off x="4487799" y="1411490"/>
              <a:ext cx="6494902" cy="4478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400" b="1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爭取政大法學院推薦</a:t>
              </a:r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 (   </a:t>
              </a:r>
              <a:r>
                <a:rPr lang="en-US" sz="2400" b="1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政大法學院</a:t>
              </a:r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 )</a:t>
              </a:r>
            </a:p>
            <a:p>
              <a:pPr>
                <a:spcAft>
                  <a:spcPts val="1200"/>
                </a:spcAft>
              </a:pPr>
              <a:endParaRPr lang="en-US" dirty="0"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應繳資料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大學成績單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碩士成績單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有效期限內之托福</a:t>
              </a:r>
              <a:r>
                <a:rPr lang="en-US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94 </a:t>
              </a:r>
              <a:r>
                <a:rPr 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或雅思</a:t>
              </a:r>
              <a:r>
                <a:rPr lang="en-US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7 </a:t>
              </a: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成績單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操行良好聲明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法學院會通知是否錄取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>
                <a:spcAft>
                  <a:spcPts val="600"/>
                </a:spcAft>
              </a:pPr>
              <a:endParaRPr lang="en-US" dirty="0"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F5C40B7-A3C5-E547-8B1A-2F37BC42D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15360" y="1411490"/>
              <a:ext cx="379311" cy="379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7253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B891EB-2AE8-3C43-93EF-5EDE7DFFFCD2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9650B53-9A82-9D48-8A2E-14F9E077FEE5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8BDBFF-918B-B540-BD00-21FF4892CC34}"/>
              </a:ext>
            </a:extLst>
          </p:cNvPr>
          <p:cNvGrpSpPr/>
          <p:nvPr/>
        </p:nvGrpSpPr>
        <p:grpSpPr>
          <a:xfrm>
            <a:off x="4818988" y="1050555"/>
            <a:ext cx="6161048" cy="3431709"/>
            <a:chOff x="5131789" y="1411491"/>
            <a:chExt cx="6161048" cy="343170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EA837A-4490-1A41-9FB1-51D52407A73D}"/>
                </a:ext>
              </a:extLst>
            </p:cNvPr>
            <p:cNvSpPr txBox="1"/>
            <p:nvPr/>
          </p:nvSpPr>
          <p:spPr>
            <a:xfrm>
              <a:off x="5131789" y="1411491"/>
              <a:ext cx="6161048" cy="3431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400" b="1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獲薦後申請印大法學院</a:t>
              </a:r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 (   Maurer)</a:t>
              </a:r>
            </a:p>
            <a:p>
              <a:pPr>
                <a:spcAft>
                  <a:spcPts val="1200"/>
                </a:spcAft>
              </a:pPr>
              <a:endParaRPr lang="en-US" dirty="0"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申請方式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zh-TW" alt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美國法學院申請統一系統</a:t>
              </a:r>
              <a:r>
                <a:rPr 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LSAC</a:t>
              </a: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altLang="zh-TW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Maurer</a:t>
              </a:r>
              <a:r>
                <a:rPr lang="zh-TW" alt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自己的系統：操作比較簡單，申請費較便宜（好像後來還有退我錢）。但我目前找不到原本的申請頁面，學校可能有改變申請管道，屆時請有需要的同學寫信詢問。</a:t>
              </a:r>
              <a:endParaRPr lang="zh-TW" alt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zh-TW" altLang="en-US" sz="2000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會寄信通知錄取，同時會獲得印大提供之獎學金</a:t>
              </a:r>
              <a:endParaRPr lang="en-US" dirty="0"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F5C40B7-A3C5-E547-8B1A-2F37BC42D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14520" y="1411491"/>
              <a:ext cx="379311" cy="379311"/>
            </a:xfrm>
            <a:prstGeom prst="rect">
              <a:avLst/>
            </a:prstGeom>
          </p:spPr>
        </p:pic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511AF6A-EE30-3F47-A68D-234567409395}"/>
              </a:ext>
            </a:extLst>
          </p:cNvPr>
          <p:cNvSpPr/>
          <p:nvPr/>
        </p:nvSpPr>
        <p:spPr>
          <a:xfrm>
            <a:off x="4106483" y="4843200"/>
            <a:ext cx="7224561" cy="1730541"/>
          </a:xfrm>
          <a:prstGeom prst="roundRect">
            <a:avLst/>
          </a:prstGeom>
          <a:noFill/>
          <a:ln w="41275">
            <a:solidFill>
              <a:srgbClr val="AA294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19919E-62F8-1742-BDD0-23D5C5E2198F}"/>
              </a:ext>
            </a:extLst>
          </p:cNvPr>
          <p:cNvSpPr txBox="1"/>
          <p:nvPr/>
        </p:nvSpPr>
        <p:spPr>
          <a:xfrm>
            <a:off x="3710087" y="251949"/>
            <a:ext cx="1376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Step 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7DBAE7-D953-A34D-8A6A-2D6306EC8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3408" y="4661899"/>
            <a:ext cx="420061" cy="4200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07C9CC-061D-B34D-867E-30434076AC5D}"/>
              </a:ext>
            </a:extLst>
          </p:cNvPr>
          <p:cNvSpPr txBox="1"/>
          <p:nvPr/>
        </p:nvSpPr>
        <p:spPr>
          <a:xfrm>
            <a:off x="4342148" y="4971045"/>
            <a:ext cx="69888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獎學金會於上下學期分別從學費繳費單中扣除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學雜費是用One.IU（類似愛政大）中的Bursar系統辦理，可用美國帳戶轉帳、簽發支票或刷卡，但不建議刷卡，手續費會很可觀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推薦大家辦當地的銀行帳戶，生活會方便很多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9801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B891EB-2AE8-3C43-93EF-5EDE7DFFFCD2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9650B53-9A82-9D48-8A2E-14F9E077FEE5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E4BA80-FBB5-5F42-A8A0-85F6523F24A7}"/>
              </a:ext>
            </a:extLst>
          </p:cNvPr>
          <p:cNvSpPr txBox="1"/>
          <p:nvPr/>
        </p:nvSpPr>
        <p:spPr>
          <a:xfrm>
            <a:off x="3699410" y="645195"/>
            <a:ext cx="1376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Step 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1ACD5C-1FDA-0549-B7C4-EDA4D67E402C}"/>
              </a:ext>
            </a:extLst>
          </p:cNvPr>
          <p:cNvGrpSpPr/>
          <p:nvPr/>
        </p:nvGrpSpPr>
        <p:grpSpPr>
          <a:xfrm>
            <a:off x="4884039" y="1668156"/>
            <a:ext cx="6171888" cy="5309146"/>
            <a:chOff x="4487799" y="1411490"/>
            <a:chExt cx="6171888" cy="530914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EA837A-4490-1A41-9FB1-51D52407A73D}"/>
                </a:ext>
              </a:extLst>
            </p:cNvPr>
            <p:cNvSpPr txBox="1"/>
            <p:nvPr/>
          </p:nvSpPr>
          <p:spPr>
            <a:xfrm>
              <a:off x="4487799" y="1411490"/>
              <a:ext cx="6171888" cy="5309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400" b="1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錄取後獎學金申請</a:t>
              </a:r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 (   </a:t>
              </a:r>
              <a:r>
                <a:rPr lang="en-US" sz="2400" b="1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政大</a:t>
              </a:r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 )</a:t>
              </a:r>
            </a:p>
            <a:p>
              <a:pPr>
                <a:spcAft>
                  <a:spcPts val="1200"/>
                </a:spcAft>
              </a:pPr>
              <a:endParaRPr lang="en-US" dirty="0"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學海獎學金（教育部提供</a:t>
              </a:r>
              <a:r>
                <a:rPr lang="en-US" sz="2000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）：</a:t>
              </a: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僅下學期能申請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短期進修獎學金（政大提供</a:t>
              </a:r>
              <a:r>
                <a:rPr lang="en-US" sz="2000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）：</a:t>
              </a: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上下學期皆可申請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申請方式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一階書審：有線上系統；須繳相關資料與讀書計畫</a:t>
              </a:r>
              <a:r>
                <a:rPr 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（</a:t>
              </a:r>
              <a:r>
                <a:rPr lang="zh-TW" alt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建議讀書計畫可以將將來欲修習的課與現今所學做連結，仔細想過為什麼自己比別人更值得這筆獎學金？為什麼踏出舒適圈一定要到國外不能在台灣等問題。）</a:t>
              </a:r>
              <a:endParaRPr lang="en-US" altLang="zh-TW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zh-TW" alt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二階面試：印象中大家都可以進二階，找同學互相模擬面試很有幫助，沒朋友自己問自己也可以ＸＤ</a:t>
              </a:r>
              <a:endParaRPr lang="en-US" altLang="zh-TW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>
                <a:spcAft>
                  <a:spcPts val="600"/>
                </a:spcAft>
              </a:pPr>
              <a:endParaRPr lang="en-US" dirty="0"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F5C40B7-A3C5-E547-8B1A-2F37BC42D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6109" y="1411490"/>
              <a:ext cx="379311" cy="379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1582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B891EB-2AE8-3C43-93EF-5EDE7DFFFCD2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9650B53-9A82-9D48-8A2E-14F9E077FEE5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E4BA80-FBB5-5F42-A8A0-85F6523F24A7}"/>
              </a:ext>
            </a:extLst>
          </p:cNvPr>
          <p:cNvSpPr txBox="1"/>
          <p:nvPr/>
        </p:nvSpPr>
        <p:spPr>
          <a:xfrm>
            <a:off x="3699410" y="645195"/>
            <a:ext cx="14806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Step 4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1ACD5C-1FDA-0549-B7C4-EDA4D67E402C}"/>
              </a:ext>
            </a:extLst>
          </p:cNvPr>
          <p:cNvGrpSpPr/>
          <p:nvPr/>
        </p:nvGrpSpPr>
        <p:grpSpPr>
          <a:xfrm>
            <a:off x="4884039" y="1485281"/>
            <a:ext cx="6171888" cy="5493812"/>
            <a:chOff x="4487799" y="1411490"/>
            <a:chExt cx="6171888" cy="549381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EA837A-4490-1A41-9FB1-51D52407A73D}"/>
                </a:ext>
              </a:extLst>
            </p:cNvPr>
            <p:cNvSpPr txBox="1"/>
            <p:nvPr/>
          </p:nvSpPr>
          <p:spPr>
            <a:xfrm>
              <a:off x="4487799" y="1411490"/>
              <a:ext cx="6171888" cy="5493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400" b="1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行前準備</a:t>
              </a:r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 (   </a:t>
              </a:r>
              <a:r>
                <a:rPr lang="en-US" sz="2400" b="1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非常多不同ㄉ對口</a:t>
              </a:r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 )</a:t>
              </a:r>
            </a:p>
            <a:p>
              <a:pPr>
                <a:spcAft>
                  <a:spcPts val="1200"/>
                </a:spcAft>
              </a:pPr>
              <a:endParaRPr lang="en-US" dirty="0"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可參考印大提供的行前必須完成行政事項資訊</a:t>
              </a:r>
              <a:r>
                <a:rPr lang="en-US" u="sng" dirty="0">
                  <a:hlinkClick r:id="rId2"/>
                </a:rPr>
                <a:t> https://law.Indiana.edu/graduate-apply/admitted/index.html</a:t>
              </a:r>
              <a:r>
                <a:rPr lang="en-US" sz="2000" dirty="0"/>
                <a:t> 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285750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sz="2000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必要準備事項很多，要盡快準備喔！包含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回覆錄取信，告知欲前往就讀的學期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辦校園線上帳號（類似申請愛政大鄭號</a:t>
              </a:r>
              <a:r>
                <a:rPr 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）</a:t>
              </a: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繳交財力證明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確定護照有效期限或申辦護照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申請留學文件I-20</a:t>
              </a: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申請美簽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  <a:p>
              <a:pPr marL="742950" lvl="1" indent="-285750">
                <a:spcAft>
                  <a:spcPts val="1200"/>
                </a:spcAft>
                <a:buFont typeface="Courier New" panose="02070309020205020404" pitchFamily="49" charset="0"/>
                <a:buChar char="o"/>
              </a:pPr>
              <a:r>
                <a:rPr lang="en-US" dirty="0" err="1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打疫苗或取得施打證明</a:t>
              </a:r>
              <a:r>
                <a:rPr lang="en-US" dirty="0">
                  <a:solidFill>
                    <a:schemeClr val="tx2">
                      <a:lumMod val="75000"/>
                    </a:schemeClr>
                  </a:solidFill>
                  <a:latin typeface="Ayuthaya" pitchFamily="2" charset="-34"/>
                  <a:ea typeface="Ayuthaya" pitchFamily="2" charset="-34"/>
                  <a:cs typeface="Ayuthaya" pitchFamily="2" charset="-34"/>
                </a:rPr>
                <a:t>…</a:t>
              </a:r>
            </a:p>
            <a:p>
              <a:pPr>
                <a:spcAft>
                  <a:spcPts val="600"/>
                </a:spcAft>
              </a:pPr>
              <a:endParaRPr lang="en-US" dirty="0">
                <a:latin typeface="Ayuthaya" pitchFamily="2" charset="-34"/>
                <a:ea typeface="Ayuthaya" pitchFamily="2" charset="-34"/>
                <a:cs typeface="Ayuthaya" pitchFamily="2" charset="-34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F5C40B7-A3C5-E547-8B1A-2F37BC42D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0036" y="1411490"/>
              <a:ext cx="379311" cy="379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2495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708117A-52FA-4A48-A178-AD93D7AA300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FDFB038-DAA9-1642-BADF-F51FF9E41DFA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B82C8B-9300-294B-A284-8215408E2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1564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70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BE3F25-164B-F04F-8B3B-CD7F12C41221}"/>
              </a:ext>
            </a:extLst>
          </p:cNvPr>
          <p:cNvSpPr txBox="1"/>
          <p:nvPr/>
        </p:nvSpPr>
        <p:spPr>
          <a:xfrm>
            <a:off x="3646784" y="964275"/>
            <a:ext cx="81243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Murer的碩士學位（LL.M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.）</a:t>
            </a:r>
            <a:r>
              <a:rPr lang="zh-TW" altLang="en-US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畢業學分為</a:t>
            </a:r>
            <a:r>
              <a:rPr lang="zh-TW" altLang="en-US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24</a:t>
            </a:r>
            <a:r>
              <a:rPr lang="zh-TW" altLang="en-US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學分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可以隨意修課，滿24學分即畢業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也可以依不同的specialization（類似學程）的要求選課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每個specialization至少要修該專業的12學分，最後拿到的是一樣的碩士學位，但可以證明自己是擁有特定專業的法律碩士學位</a:t>
            </a: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專業共有：business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and commercial law/ financial regulation and capital markets/ information and cybersecurity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law（我選這個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）/ intellectual property law/ international and comparative law/ LLM in American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Law（專門為美國律師考試設計的學程，必修科目都是律師考試考科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若要考美國律師，必須修至少12學分的基礎課程（bar courses），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這部分一定要詢問academic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advisor自己的選課是否符合要求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Specializaiton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&amp; bar requirements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基本上可同時完成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17343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A7292B-5142-3845-AFD8-DD1D0094822B}"/>
              </a:ext>
            </a:extLst>
          </p:cNvPr>
          <p:cNvSpPr/>
          <p:nvPr/>
        </p:nvSpPr>
        <p:spPr>
          <a:xfrm>
            <a:off x="4095408" y="1741863"/>
            <a:ext cx="767568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和Academic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Advisor預約（因疫情為線上）見面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說明你的規劃，包含是否想取得specialization，是否想要考美國律師等等，若對法學院的期刊、法律診療、公益服務等有興趣，也可以併詢問。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見面前要填寫兩張單子，一張寫是否想取得specialization，是否想要考美國律師、預計什麼時候畢業等等；另一張是你自己安排的課表。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要Academic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Advisor同意你選的課（旁聽課程也須獲得同意，可能會需要自己聯絡授課教授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），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你才可以在系統上繼續操作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1376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Step 1</a:t>
            </a:r>
          </a:p>
        </p:txBody>
      </p:sp>
    </p:spTree>
    <p:extLst>
      <p:ext uri="{BB962C8B-B14F-4D97-AF65-F5344CB8AC3E}">
        <p14:creationId xmlns:p14="http://schemas.microsoft.com/office/powerpoint/2010/main" val="1916988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1376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Step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1E6AE9-CDEC-8343-8911-44B1120F68F7}"/>
              </a:ext>
            </a:extLst>
          </p:cNvPr>
          <p:cNvSpPr/>
          <p:nvPr/>
        </p:nvSpPr>
        <p:spPr>
          <a:xfrm>
            <a:off x="3922804" y="1791662"/>
            <a:ext cx="78482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上學校系統選課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第一階段：LORS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（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有點像政大的選課系統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）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類似排志願（但實際上沒有志願序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），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此系統會顯示課程名額等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第二階段：One.IU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（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類似像愛政大）裡的Student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Center登記課程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確定選到課之後，要在這個系統裡面手動登記課程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87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5894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Introduction to American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2ADCEB-BB42-3145-964E-C927FAB76339}"/>
              </a:ext>
            </a:extLst>
          </p:cNvPr>
          <p:cNvSpPr txBox="1"/>
          <p:nvPr/>
        </p:nvSpPr>
        <p:spPr>
          <a:xfrm>
            <a:off x="3841504" y="1291526"/>
            <a:ext cx="4250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Many Professors；0學分；必修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4EE632-5D84-7D45-B1F4-DEAC2A721B26}"/>
              </a:ext>
            </a:extLst>
          </p:cNvPr>
          <p:cNvSpPr txBox="1"/>
          <p:nvPr/>
        </p:nvSpPr>
        <p:spPr>
          <a:xfrm>
            <a:off x="4194029" y="2844224"/>
            <a:ext cx="68486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開學前就要上網修完，完成每堂課後的小考（選擇題</a:t>
            </a:r>
            <a:r>
              <a:rPr lang="en-US" sz="2000" dirty="0"/>
              <a:t>）。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主要是介紹美國法，每一個科目都是有不同的老師上課，內容都淺顯易懂，可以藉此作為後續挑選老師的參考</a:t>
            </a:r>
            <a:r>
              <a:rPr lang="en-US" sz="2000" dirty="0"/>
              <a:t>。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EED416-EF34-DD42-9088-4BD145B76925}"/>
              </a:ext>
            </a:extLst>
          </p:cNvPr>
          <p:cNvGrpSpPr/>
          <p:nvPr/>
        </p:nvGrpSpPr>
        <p:grpSpPr>
          <a:xfrm>
            <a:off x="8890791" y="5194159"/>
            <a:ext cx="2880299" cy="1379582"/>
            <a:chOff x="8424485" y="4843390"/>
            <a:chExt cx="2880299" cy="137958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186989-5389-C345-84E8-929DCFE45450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★☆☆☆☆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</a:t>
              </a:r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反正都要上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C0E19AEE-A078-184F-A685-66A6398493FC}"/>
                </a:ext>
              </a:extLst>
            </p:cNvPr>
            <p:cNvSpPr/>
            <p:nvPr/>
          </p:nvSpPr>
          <p:spPr>
            <a:xfrm>
              <a:off x="8424485" y="5053421"/>
              <a:ext cx="2618210" cy="1169551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0E3C18E-FCB8-CB4F-93E2-5097FA04E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84723" y="4843390"/>
              <a:ext cx="420061" cy="42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4306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6785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Legal Writing &amp; Research 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E3522-9AF7-4942-AC51-221531B5DC68}"/>
              </a:ext>
            </a:extLst>
          </p:cNvPr>
          <p:cNvSpPr txBox="1"/>
          <p:nvPr/>
        </p:nvSpPr>
        <p:spPr>
          <a:xfrm>
            <a:off x="3853550" y="1291526"/>
            <a:ext cx="4107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Goodwin；2學分；必修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7340F1-EA32-114E-9AD5-1044E01401C0}"/>
              </a:ext>
            </a:extLst>
          </p:cNvPr>
          <p:cNvSpPr txBox="1"/>
          <p:nvPr/>
        </p:nvSpPr>
        <p:spPr>
          <a:xfrm>
            <a:off x="4338564" y="2844224"/>
            <a:ext cx="68486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主要教大家如何操作資料庫、撰寫legal</a:t>
            </a:r>
            <a:r>
              <a:rPr lang="en-US" sz="2000" dirty="0"/>
              <a:t> </a:t>
            </a:r>
            <a:r>
              <a:rPr lang="en-US" sz="2000" dirty="0" err="1"/>
              <a:t>memo等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非常非常實用！幾乎未來的每一堂課都用得到，真的要認真上喔！最後的作業老師會很認真改，對學習很有幫助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沒有考試，最後的legal</a:t>
            </a:r>
            <a:r>
              <a:rPr lang="en-US" sz="2000" dirty="0"/>
              <a:t> </a:t>
            </a:r>
            <a:r>
              <a:rPr lang="en-US" sz="2000" dirty="0" err="1"/>
              <a:t>memo就是期末作業</a:t>
            </a:r>
            <a:r>
              <a:rPr lang="en-US" sz="2000" dirty="0"/>
              <a:t>。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A02F67-18BD-AE49-AC20-50D9F88AD3EA}"/>
              </a:ext>
            </a:extLst>
          </p:cNvPr>
          <p:cNvGrpSpPr/>
          <p:nvPr/>
        </p:nvGrpSpPr>
        <p:grpSpPr>
          <a:xfrm>
            <a:off x="8905745" y="5162912"/>
            <a:ext cx="2865345" cy="1410829"/>
            <a:chOff x="8424485" y="4801977"/>
            <a:chExt cx="2865345" cy="141082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32FCAE-9AC2-BF4D-AA80-82282B8CB281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★★☆☆☆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</a:t>
              </a:r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反正都要上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9F9D12D-CC78-A640-8BC6-A39104140AFE}"/>
                </a:ext>
              </a:extLst>
            </p:cNvPr>
            <p:cNvSpPr/>
            <p:nvPr/>
          </p:nvSpPr>
          <p:spPr>
            <a:xfrm>
              <a:off x="8424485" y="5053422"/>
              <a:ext cx="2644568" cy="1159384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0A3BAE-A7EF-DD48-967C-8FFC48178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69769" y="4801977"/>
              <a:ext cx="420061" cy="42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0418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3515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Info Privacy Law 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27EE8-9522-9A4D-ACCF-68216172B792}"/>
              </a:ext>
            </a:extLst>
          </p:cNvPr>
          <p:cNvSpPr txBox="1"/>
          <p:nvPr/>
        </p:nvSpPr>
        <p:spPr>
          <a:xfrm>
            <a:off x="3841504" y="1291526"/>
            <a:ext cx="4458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Tomain；3學分；專業必選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297CA8-2B16-7945-9839-D16F43EC1A8F}"/>
              </a:ext>
            </a:extLst>
          </p:cNvPr>
          <p:cNvSpPr txBox="1"/>
          <p:nvPr/>
        </p:nvSpPr>
        <p:spPr>
          <a:xfrm>
            <a:off x="4335997" y="2020487"/>
            <a:ext cx="7252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我最最最最最最喜歡的課</a:t>
            </a:r>
            <a:r>
              <a:rPr lang="en-US" sz="2000" dirty="0"/>
              <a:t>！！！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主要討論隱私（權）內涵、普通法傳統上如何看待隱私等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超崇拜老師</a:t>
            </a:r>
            <a:r>
              <a:rPr lang="zh-TW" altLang="en-US" sz="2000" dirty="0"/>
              <a:t>🥺</a:t>
            </a:r>
            <a:r>
              <a:rPr lang="en-US" sz="2000" dirty="0"/>
              <a:t>，</a:t>
            </a:r>
            <a:r>
              <a:rPr lang="en-US" sz="2000" dirty="0" err="1"/>
              <a:t>課程規劃嚴謹，準時上下課，幾乎都會遵照大綱進度。疫情影響時，我覺得是將線上課程安排最好的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每次上課都會點人回答問題；輪流撰寫個資時事短文、撰寫課後筆記、針對指定閱讀提出問題或評論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Take home </a:t>
            </a:r>
            <a:r>
              <a:rPr lang="en-US" sz="2000" dirty="0" err="1"/>
              <a:t>exam，兩大實例題，真的會用到整學期的內容</a:t>
            </a:r>
            <a:r>
              <a:rPr lang="en-US" sz="2000" dirty="0"/>
              <a:t>。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8201CB-E9C2-4745-95D7-503712A8C88A}"/>
              </a:ext>
            </a:extLst>
          </p:cNvPr>
          <p:cNvGrpSpPr/>
          <p:nvPr/>
        </p:nvGrpSpPr>
        <p:grpSpPr>
          <a:xfrm>
            <a:off x="8905745" y="5182562"/>
            <a:ext cx="2865345" cy="1391179"/>
            <a:chOff x="8424485" y="4801977"/>
            <a:chExt cx="2865345" cy="139117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A990CD-0D8A-CB4F-9183-6BF46F994D42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★★★★★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★★★★★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ED8D15C0-89A7-5646-8CC5-ACDC968C7E7F}"/>
                </a:ext>
              </a:extLst>
            </p:cNvPr>
            <p:cNvSpPr/>
            <p:nvPr/>
          </p:nvSpPr>
          <p:spPr>
            <a:xfrm>
              <a:off x="8424485" y="5053422"/>
              <a:ext cx="2628526" cy="1139734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4A004E7-D4DB-BD49-87D0-98EC7A802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69769" y="4801977"/>
              <a:ext cx="420061" cy="42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5296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3638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Info Privacy Law II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07E7A4-5D23-6741-AB6A-23DEF8679467}"/>
              </a:ext>
            </a:extLst>
          </p:cNvPr>
          <p:cNvSpPr txBox="1"/>
          <p:nvPr/>
        </p:nvSpPr>
        <p:spPr>
          <a:xfrm>
            <a:off x="3841504" y="1291526"/>
            <a:ext cx="4458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Tomain；3學分；專業必選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5C3B2B-51BF-0640-BFFF-74B3C6A0FB4E}"/>
              </a:ext>
            </a:extLst>
          </p:cNvPr>
          <p:cNvGrpSpPr/>
          <p:nvPr/>
        </p:nvGrpSpPr>
        <p:grpSpPr>
          <a:xfrm>
            <a:off x="8880831" y="5192672"/>
            <a:ext cx="2890259" cy="1381069"/>
            <a:chOff x="8424484" y="4828128"/>
            <a:chExt cx="2890259" cy="13810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7A5B06-5640-4A4E-9B95-14816C2FBCA6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★★★★★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★★★★★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4D472CF-5FFC-F94F-BB23-7F43FDCF202E}"/>
                </a:ext>
              </a:extLst>
            </p:cNvPr>
            <p:cNvSpPr/>
            <p:nvPr/>
          </p:nvSpPr>
          <p:spPr>
            <a:xfrm>
              <a:off x="8424484" y="5053422"/>
              <a:ext cx="2643405" cy="1155775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859A961-B9C7-4540-B9F7-D91A0F8FE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94682" y="4828128"/>
              <a:ext cx="420061" cy="42006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7070736-63CA-C040-852E-ED1754567A48}"/>
              </a:ext>
            </a:extLst>
          </p:cNvPr>
          <p:cNvSpPr txBox="1"/>
          <p:nvPr/>
        </p:nvSpPr>
        <p:spPr>
          <a:xfrm>
            <a:off x="4049490" y="2020487"/>
            <a:ext cx="75391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也是我最最最最最最喜歡的課</a:t>
            </a:r>
            <a:r>
              <a:rPr lang="en-US" sz="2000" dirty="0"/>
              <a:t>！！！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不用上過Ｉ也可以上；主要討論consumer</a:t>
            </a:r>
            <a:r>
              <a:rPr lang="zh-TW" altLang="en-US" sz="2000" dirty="0"/>
              <a:t> </a:t>
            </a:r>
            <a:r>
              <a:rPr lang="en-US" altLang="zh-TW" sz="2000" dirty="0"/>
              <a:t>privacy</a:t>
            </a:r>
            <a:r>
              <a:rPr lang="zh-TW" altLang="en-US" sz="2000" dirty="0"/>
              <a:t>，</a:t>
            </a:r>
            <a:r>
              <a:rPr lang="en-US" sz="2000" dirty="0" err="1"/>
              <a:t>大量閱讀案例，相較於Ｉ比較實務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每次上課都會點人；輪流針對指定閱讀提出問題或評論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要寫期末報告，主題自訂，跟老師討論過後即可開始；格式要求嚴格，寫完後要上台報告，並於報告完後撰寫一頁的反思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Take home </a:t>
            </a:r>
            <a:r>
              <a:rPr lang="en-US" sz="2000" dirty="0" err="1"/>
              <a:t>exam，兩大實例題，真的會用到整學期的內容</a:t>
            </a:r>
            <a:r>
              <a:rPr lang="en-US" sz="20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14085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3896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Cybersecurity Law 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1EC6F9-5378-A74E-8D81-855921B4F66E}"/>
              </a:ext>
            </a:extLst>
          </p:cNvPr>
          <p:cNvSpPr txBox="1"/>
          <p:nvPr/>
        </p:nvSpPr>
        <p:spPr>
          <a:xfrm>
            <a:off x="3841504" y="1291526"/>
            <a:ext cx="4006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Cate；3學分；專業必選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4A252C-4AF6-7748-9CE6-AE6DFDFAE34A}"/>
              </a:ext>
            </a:extLst>
          </p:cNvPr>
          <p:cNvGrpSpPr/>
          <p:nvPr/>
        </p:nvGrpSpPr>
        <p:grpSpPr>
          <a:xfrm>
            <a:off x="8869411" y="5256060"/>
            <a:ext cx="2901679" cy="1317681"/>
            <a:chOff x="8424485" y="4843391"/>
            <a:chExt cx="2901679" cy="13176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E39F71-70DD-6540-902E-18A9069AB842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★★☆☆☆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★★★★☆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3ABF13A7-44BA-614D-8264-1C03F2E0ECDF}"/>
                </a:ext>
              </a:extLst>
            </p:cNvPr>
            <p:cNvSpPr/>
            <p:nvPr/>
          </p:nvSpPr>
          <p:spPr>
            <a:xfrm>
              <a:off x="8424485" y="5053422"/>
              <a:ext cx="2628526" cy="1107650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21A2283-4B2F-584E-BAD0-3195CCB40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06103" y="4843391"/>
              <a:ext cx="420061" cy="420061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F11EF4E-11B9-2F44-A9E5-CD56DF2258A1}"/>
              </a:ext>
            </a:extLst>
          </p:cNvPr>
          <p:cNvSpPr txBox="1"/>
          <p:nvPr/>
        </p:nvSpPr>
        <p:spPr>
          <a:xfrm>
            <a:off x="4049490" y="2020487"/>
            <a:ext cx="753912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相對比較沒那麼法律的課，每週討論不同的資安議題（如病毒、釣魚、AI、區塊鏈、IoT、加密等等</a:t>
            </a:r>
            <a:r>
              <a:rPr lang="en-US" sz="2000" dirty="0"/>
              <a:t>）；</a:t>
            </a:r>
            <a:r>
              <a:rPr lang="en-US" sz="2000" dirty="0" err="1"/>
              <a:t>由同學分組報告，報告完由老師帶領討論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我覺得課對要學習資安相關法律很重要～以前看文章常常看不懂科技相關術語，上完課後再讀法律會有豁然開朗的感覺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老師是個資和資安領域的有名學者，知識海量，人很好，上課氣氛很輕鬆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期末考試簡答題，有認真上課＋考前複習基本上沒問題</a:t>
            </a:r>
            <a:r>
              <a:rPr lang="en-US" sz="20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02351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4019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Cybersecurity Law II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16F88-65C8-434F-A9B6-ECA6C9390479}"/>
              </a:ext>
            </a:extLst>
          </p:cNvPr>
          <p:cNvSpPr txBox="1"/>
          <p:nvPr/>
        </p:nvSpPr>
        <p:spPr>
          <a:xfrm>
            <a:off x="3841504" y="1291526"/>
            <a:ext cx="5094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Lubin</a:t>
            </a:r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 &amp; Heck；3學分；專業必選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54BB91-C000-5F48-8A98-6E290404485E}"/>
              </a:ext>
            </a:extLst>
          </p:cNvPr>
          <p:cNvGrpSpPr/>
          <p:nvPr/>
        </p:nvGrpSpPr>
        <p:grpSpPr>
          <a:xfrm>
            <a:off x="8848748" y="5168120"/>
            <a:ext cx="2922342" cy="1405621"/>
            <a:chOff x="8424485" y="4819619"/>
            <a:chExt cx="2922342" cy="140562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F998282-E863-7D48-B08A-7FB76C7A1751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★★★★☆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8B4858D3-F2F2-3742-A7BD-F77051609E44}"/>
                </a:ext>
              </a:extLst>
            </p:cNvPr>
            <p:cNvSpPr/>
            <p:nvPr/>
          </p:nvSpPr>
          <p:spPr>
            <a:xfrm>
              <a:off x="8424485" y="5053422"/>
              <a:ext cx="2676652" cy="1171818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8AEE86F-DA17-C149-975D-5780CF4FF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6766" y="4819619"/>
              <a:ext cx="420061" cy="420061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F4A276B-22CD-0041-BDBC-EC0F45750E82}"/>
              </a:ext>
            </a:extLst>
          </p:cNvPr>
          <p:cNvSpPr txBox="1"/>
          <p:nvPr/>
        </p:nvSpPr>
        <p:spPr>
          <a:xfrm>
            <a:off x="3989334" y="2027380"/>
            <a:ext cx="75391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兩個老師各教半學期；Lubin老師人非常好，不用害怕問問題，是資安法領域的專家，課程包含資安在國際法上的地位、涉及的國安問題、新興保險議題等等；Heck老師有豐富的個資/</a:t>
            </a:r>
            <a:r>
              <a:rPr lang="en-US" sz="2000" dirty="0" err="1"/>
              <a:t>資安領域執業經驗，內容著重在實務怎麼操作各個法律，很實用，雖然看起來有點距離感，但人也很好問問題都很耐心回答</a:t>
            </a:r>
            <a:r>
              <a:rPr lang="en-US" sz="2000" dirty="0"/>
              <a:t>。</a:t>
            </a:r>
          </a:p>
          <a:p>
            <a:pPr marL="285750" indent="-285750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Lubin老師不太點人回答問題，Heck老師有時會</a:t>
            </a:r>
            <a:r>
              <a:rPr lang="en-US" sz="2000" dirty="0"/>
              <a:t>。</a:t>
            </a:r>
          </a:p>
          <a:p>
            <a:pPr marL="285750" indent="-285750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期末考因為疫情也是線上考試，有很多題實例題＋一題政策題，真的有點難ＸＤ（尤其是Lubin老師的考題</a:t>
            </a:r>
            <a:r>
              <a:rPr lang="en-US" sz="2000" dirty="0"/>
              <a:t>），</a:t>
            </a:r>
            <a:r>
              <a:rPr lang="en-US" sz="2000" dirty="0" err="1"/>
              <a:t>一定要把上課的內容弄懂，也要花很多時間準備</a:t>
            </a:r>
            <a:r>
              <a:rPr lang="en-US" sz="2000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995363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3909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Privacy Law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B5923E-782B-994E-A9D0-79DFEA57186D}"/>
              </a:ext>
            </a:extLst>
          </p:cNvPr>
          <p:cNvSpPr txBox="1"/>
          <p:nvPr/>
        </p:nvSpPr>
        <p:spPr>
          <a:xfrm>
            <a:off x="3841504" y="1291526"/>
            <a:ext cx="578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Crosley；3學分；專業必選；僅旁聽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C4E923-6BE4-E44D-B7B7-15DF7DB3366E}"/>
              </a:ext>
            </a:extLst>
          </p:cNvPr>
          <p:cNvSpPr txBox="1"/>
          <p:nvPr/>
        </p:nvSpPr>
        <p:spPr>
          <a:xfrm>
            <a:off x="3989334" y="2064702"/>
            <a:ext cx="753912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我只有旁聽這堂課，課程主要涵蓋HIPAA和HITECH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老師有很多年的實務經驗，上課的文本都是老師和助教整理的，相對其他課閱讀量算低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我是看課後錄影，較無法體會實際上課情形，但錄影中感覺上課氣氛蠻好的，老師對同學的提問都很耐心的回答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期末考因為疫情也是線上考，旁聽沒實際寫考卷，但大致上也是實例題＋政策題，有認真上課應該沒問題</a:t>
            </a:r>
            <a:r>
              <a:rPr lang="en-US" sz="2000" dirty="0"/>
              <a:t>。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10A034-12B4-A041-95E4-0EACAA51D5CB}"/>
              </a:ext>
            </a:extLst>
          </p:cNvPr>
          <p:cNvGrpSpPr/>
          <p:nvPr/>
        </p:nvGrpSpPr>
        <p:grpSpPr>
          <a:xfrm>
            <a:off x="8838518" y="5175340"/>
            <a:ext cx="2932572" cy="1398401"/>
            <a:chOff x="8424485" y="4826839"/>
            <a:chExt cx="2932572" cy="13984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3F2792-AB45-5A48-BE83-4AC49D18A323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★★★☆☆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★★★★☆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20D7D309-17C6-374E-BF69-41CB00D78AD9}"/>
                </a:ext>
              </a:extLst>
            </p:cNvPr>
            <p:cNvSpPr/>
            <p:nvPr/>
          </p:nvSpPr>
          <p:spPr>
            <a:xfrm>
              <a:off x="8424485" y="5053422"/>
              <a:ext cx="2676652" cy="1171818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375A7A5-FD3B-7346-B7DC-299661226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36996" y="4826839"/>
              <a:ext cx="420061" cy="42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7920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2000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Contracts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0816C9-7F9F-F346-9D89-9E576CDDED25}"/>
              </a:ext>
            </a:extLst>
          </p:cNvPr>
          <p:cNvSpPr txBox="1"/>
          <p:nvPr/>
        </p:nvSpPr>
        <p:spPr>
          <a:xfrm>
            <a:off x="3841504" y="1291526"/>
            <a:ext cx="4427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Mattioli；4學分；律師考科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47874C-55AB-574F-9D39-367782F63600}"/>
              </a:ext>
            </a:extLst>
          </p:cNvPr>
          <p:cNvSpPr txBox="1"/>
          <p:nvPr/>
        </p:nvSpPr>
        <p:spPr>
          <a:xfrm>
            <a:off x="3989334" y="1944750"/>
            <a:ext cx="75391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老師真的是我此生遇過最溫柔的老師</a:t>
            </a:r>
            <a:r>
              <a:rPr lang="en-US" altLang="zh-TW" sz="2000" dirty="0" err="1"/>
              <a:t>XDD</a:t>
            </a:r>
            <a:endParaRPr lang="en-US" altLang="zh-TW" sz="2000" dirty="0"/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學校另外有開3學分給LLM學生上的契約法，但因為衝堂，我就選了和JD學生一起的課；因為疫情影響，原本13週的課程濃縮在4週上完，雖然老師已經很努力讓大家能夠完整學習，但因為時間限制，很多案例沒辦法深入討論，有點可惜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如果時間允許，蠻推薦大家上契約法，對瞭解美國法有很大的幫助</a:t>
            </a:r>
            <a:r>
              <a:rPr lang="en-US" sz="2000" dirty="0"/>
              <a:t>！</a:t>
            </a:r>
            <a:r>
              <a:rPr lang="en-US" sz="2000" dirty="0">
                <a:sym typeface="Wingdings" pitchFamily="2" charset="2"/>
              </a:rPr>
              <a:t>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ym typeface="Wingdings" pitchFamily="2" charset="2"/>
              </a:rPr>
              <a:t>考試原則上為實例題，但因為疫情這次改成選擇題，題目不簡單，但老師尚未決定未來的出題模式</a:t>
            </a:r>
            <a:r>
              <a:rPr lang="en-US" sz="2000" dirty="0">
                <a:sym typeface="Wingdings" pitchFamily="2" charset="2"/>
              </a:rPr>
              <a:t>。</a:t>
            </a:r>
            <a:endParaRPr lang="en-US" sz="2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A15A4F-41CC-D748-8BFB-1778EDBD83F0}"/>
              </a:ext>
            </a:extLst>
          </p:cNvPr>
          <p:cNvGrpSpPr/>
          <p:nvPr/>
        </p:nvGrpSpPr>
        <p:grpSpPr>
          <a:xfrm>
            <a:off x="8841577" y="5207934"/>
            <a:ext cx="2929513" cy="1365807"/>
            <a:chOff x="8424485" y="4801977"/>
            <a:chExt cx="2929513" cy="136580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2D5068-315B-4846-85D8-3D7BD2D00ACE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★★★☆☆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★★★★☆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F738A5A-B937-CF42-B804-974769E76DB6}"/>
                </a:ext>
              </a:extLst>
            </p:cNvPr>
            <p:cNvSpPr/>
            <p:nvPr/>
          </p:nvSpPr>
          <p:spPr>
            <a:xfrm>
              <a:off x="8424485" y="5053422"/>
              <a:ext cx="2683916" cy="1114362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AA25516-C8FA-3A4B-AAA0-1CA2236EF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33937" y="4801977"/>
              <a:ext cx="420061" cy="42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7037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6556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Criminal Procedure: Investigation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202C67-7474-744F-B3A8-8C1901DAB4D1}"/>
              </a:ext>
            </a:extLst>
          </p:cNvPr>
          <p:cNvSpPr txBox="1"/>
          <p:nvPr/>
        </p:nvSpPr>
        <p:spPr>
          <a:xfrm>
            <a:off x="3841504" y="1291526"/>
            <a:ext cx="4417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Bregant；3學分；律師考科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D02737-B72B-B743-9F3B-D55988C2E015}"/>
              </a:ext>
            </a:extLst>
          </p:cNvPr>
          <p:cNvSpPr txBox="1"/>
          <p:nvPr/>
        </p:nvSpPr>
        <p:spPr>
          <a:xfrm>
            <a:off x="3989334" y="1944750"/>
            <a:ext cx="75391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老師人很好，有點像朋友的感覺～問問題也都會很詳細很耐心的回答</a:t>
            </a:r>
            <a:r>
              <a:rPr lang="en-US" sz="2000" dirty="0">
                <a:sym typeface="Wingdings" pitchFamily="2" charset="2"/>
              </a:rPr>
              <a:t>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每週閱讀量很大，但刑訴的案子都好好看！但老師上課前都會點同學摘要案件內容，再逐步帶大家討論，只要有認真預習，基本上都跟得上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期末考是兩三大題的實例題，我覺得蠻難寫的，也會用到幾乎整學期教的所有內容，建議大家一定要做每個案件的摘要，考試前複習的時候才不會太辛苦。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05AFB3-E005-6544-B97B-F691D7053C91}"/>
              </a:ext>
            </a:extLst>
          </p:cNvPr>
          <p:cNvGrpSpPr/>
          <p:nvPr/>
        </p:nvGrpSpPr>
        <p:grpSpPr>
          <a:xfrm>
            <a:off x="8875224" y="5181092"/>
            <a:ext cx="2895866" cy="1392649"/>
            <a:chOff x="8424485" y="4823261"/>
            <a:chExt cx="2895866" cy="139264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AE2531-998B-604D-B7C8-D895572DDC2F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★★★☆☆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★★★★★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4BBD1EDF-DD60-B040-BF8B-03CEB74C44B5}"/>
                </a:ext>
              </a:extLst>
            </p:cNvPr>
            <p:cNvSpPr/>
            <p:nvPr/>
          </p:nvSpPr>
          <p:spPr>
            <a:xfrm>
              <a:off x="8424485" y="5053422"/>
              <a:ext cx="2644568" cy="1162488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3BDF9B3-1ADD-5E44-820D-57228167D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00290" y="4823261"/>
              <a:ext cx="420061" cy="42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621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7576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American Con Law for Foreign Lawyers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F91DCA-9C72-C845-86A9-51794774B4ED}"/>
              </a:ext>
            </a:extLst>
          </p:cNvPr>
          <p:cNvSpPr txBox="1"/>
          <p:nvPr/>
        </p:nvSpPr>
        <p:spPr>
          <a:xfrm>
            <a:off x="3841504" y="1291526"/>
            <a:ext cx="4822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Gjerdingen；2學分；律師考科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7F7F36-BE31-8D44-B9D6-969B6E5CBEFB}"/>
              </a:ext>
            </a:extLst>
          </p:cNvPr>
          <p:cNvSpPr txBox="1"/>
          <p:nvPr/>
        </p:nvSpPr>
        <p:spPr>
          <a:xfrm>
            <a:off x="3989334" y="1944750"/>
            <a:ext cx="753912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老師人很好，講話偏慢，但每次上課都可以感受到老師對憲法滿滿的喜歡，很可愛</a:t>
            </a:r>
            <a:r>
              <a:rPr lang="en-US" sz="2000" dirty="0"/>
              <a:t>！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閱讀量很少，老師還會提供每堂課的摘要。沒上過美國憲法的人應該也可以很容易跟上</a:t>
            </a:r>
            <a:r>
              <a:rPr lang="en-US" sz="2000" dirty="0"/>
              <a:t>！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因為非常喜歡憲法，如果不是因為衝堂，我其實比較想跟當地學生修3學分的憲法課（內容會深很多，閱讀量也會很大，上課也會有比較多問答），大家都跟我推薦Prof </a:t>
            </a:r>
            <a:r>
              <a:rPr lang="en-US" sz="2000" dirty="0" err="1"/>
              <a:t>Sanders老師教的，如果大家有興趣之後可以爭取上老師的課</a:t>
            </a:r>
            <a:r>
              <a:rPr lang="en-US" sz="2000" dirty="0"/>
              <a:t> </a:t>
            </a:r>
            <a:r>
              <a:rPr lang="en-US" sz="2000" dirty="0">
                <a:sym typeface="Wingdings" pitchFamily="2" charset="2"/>
              </a:rPr>
              <a:t>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ym typeface="Wingdings" pitchFamily="2" charset="2"/>
              </a:rPr>
              <a:t>期末考是五選二開放式問答，有上課、讀案子，對美國憲法有基本了解應該就沒問題</a:t>
            </a:r>
            <a:r>
              <a:rPr lang="en-US" sz="2000" dirty="0">
                <a:sym typeface="Wingdings" pitchFamily="2" charset="2"/>
              </a:rPr>
              <a:t>。</a:t>
            </a:r>
            <a:endParaRPr lang="en-US" sz="2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8266AC-CA0F-E14C-A602-228B7DF04CF8}"/>
              </a:ext>
            </a:extLst>
          </p:cNvPr>
          <p:cNvGrpSpPr/>
          <p:nvPr/>
        </p:nvGrpSpPr>
        <p:grpSpPr>
          <a:xfrm>
            <a:off x="8825534" y="5303858"/>
            <a:ext cx="2945556" cy="1269883"/>
            <a:chOff x="8424484" y="4834061"/>
            <a:chExt cx="2945556" cy="126988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B13D7F-3F1B-434A-99BD-3DA771FFF5D4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★★★☆☆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★★★★☆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DCD27012-9738-B14E-B4B2-12407216E1EA}"/>
                </a:ext>
              </a:extLst>
            </p:cNvPr>
            <p:cNvSpPr/>
            <p:nvPr/>
          </p:nvSpPr>
          <p:spPr>
            <a:xfrm>
              <a:off x="8424484" y="5053422"/>
              <a:ext cx="2683905" cy="1050522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440D2F6-6B51-124B-BF84-C9901967C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49979" y="4834061"/>
              <a:ext cx="420061" cy="42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4325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355486-59B0-B04F-947C-9BAB352079A0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BB1D8F2-7E46-DA41-8A2F-0A2F180EB5E0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E73FB-1762-8B49-ACB7-2AE3DA8EB89D}"/>
              </a:ext>
            </a:extLst>
          </p:cNvPr>
          <p:cNvSpPr txBox="1"/>
          <p:nvPr/>
        </p:nvSpPr>
        <p:spPr>
          <a:xfrm>
            <a:off x="3699410" y="645195"/>
            <a:ext cx="3271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AA2940">
                    <a:alpha val="50000"/>
                  </a:srgbClr>
                </a:solidFill>
              </a:rPr>
              <a:t>Legal Profession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098C0F-0969-4742-B901-C8979B0F7690}"/>
              </a:ext>
            </a:extLst>
          </p:cNvPr>
          <p:cNvSpPr txBox="1"/>
          <p:nvPr/>
        </p:nvSpPr>
        <p:spPr>
          <a:xfrm>
            <a:off x="3841504" y="1291526"/>
            <a:ext cx="453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  <a:alpha val="50000"/>
                  </a:schemeClr>
                </a:solidFill>
              </a:rPr>
              <a:t>Prof. Krishnan；3學分；律師考科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282FE-F2A2-B44A-8ACF-48F7A38984D8}"/>
              </a:ext>
            </a:extLst>
          </p:cNvPr>
          <p:cNvSpPr txBox="1"/>
          <p:nvPr/>
        </p:nvSpPr>
        <p:spPr>
          <a:xfrm>
            <a:off x="3989334" y="1944750"/>
            <a:ext cx="77817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跟當地學生一起上，人很多，但還是有可能會被點到問問題ＸＤ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老師人蠻好的，很幽默風趣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課程類似台灣的法律倫理，但因為都已案件出發討論，很有趣～上課討論通常也因為大家都有不同的意見很熱烈</a:t>
            </a:r>
            <a:r>
              <a:rPr lang="en-US" sz="2000" dirty="0"/>
              <a:t>。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考試是四五題實例題，比我預期的難寫很多ＸＤＤ雖然上課輕鬆、閱讀量不大，但大家還是要認真整理筆記，重要的原則、法規要記清楚，才能寫得出來～～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/>
              <a:t>有修過這堂課再去考MPRE（每州都會要求要通過才能當律師的法律倫理考試</a:t>
            </a:r>
            <a:r>
              <a:rPr lang="en-US" sz="2000" dirty="0"/>
              <a:t>），</a:t>
            </a:r>
            <a:r>
              <a:rPr lang="en-US" sz="2000" dirty="0" err="1"/>
              <a:t>蠻有幫助</a:t>
            </a:r>
            <a:r>
              <a:rPr lang="en-US" sz="2000" dirty="0"/>
              <a:t>！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585D689-9E99-9A49-B916-8BEDC19257CB}"/>
              </a:ext>
            </a:extLst>
          </p:cNvPr>
          <p:cNvGrpSpPr/>
          <p:nvPr/>
        </p:nvGrpSpPr>
        <p:grpSpPr>
          <a:xfrm>
            <a:off x="8869409" y="5277025"/>
            <a:ext cx="2901679" cy="1296716"/>
            <a:chOff x="8424485" y="4827349"/>
            <a:chExt cx="2901679" cy="129671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A33AD5-EB93-6648-A868-B3EBC083388D}"/>
                </a:ext>
              </a:extLst>
            </p:cNvPr>
            <p:cNvSpPr txBox="1"/>
            <p:nvPr/>
          </p:nvSpPr>
          <p:spPr>
            <a:xfrm>
              <a:off x="8592473" y="5263642"/>
              <a:ext cx="23342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難易度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★★★☆☆</a:t>
              </a:r>
              <a:endParaRPr lang="en-US" altLang="zh-TW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  <a:p>
              <a:r>
                <a:rPr lang="en-US" sz="2000" dirty="0" err="1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推薦度</a:t>
              </a:r>
              <a:r>
                <a:rPr lang="zh-TW" altLang="en-US" sz="2000" dirty="0">
                  <a:solidFill>
                    <a:schemeClr val="tx2">
                      <a:lumMod val="75000"/>
                      <a:alpha val="50000"/>
                    </a:schemeClr>
                  </a:solidFill>
                  <a:latin typeface="Chalkboard SE" panose="03050602040202020205" pitchFamily="66" charset="77"/>
                </a:rPr>
                <a:t> ★★★★☆</a:t>
              </a:r>
              <a:endParaRPr lang="en-US" sz="2000" dirty="0">
                <a:solidFill>
                  <a:schemeClr val="tx2">
                    <a:lumMod val="75000"/>
                    <a:alpha val="50000"/>
                  </a:schemeClr>
                </a:solidFill>
                <a:latin typeface="Chalkboard SE" panose="03050602040202020205" pitchFamily="66" charset="77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0924A1E2-710F-2C45-AA4D-469A62D2100D}"/>
                </a:ext>
              </a:extLst>
            </p:cNvPr>
            <p:cNvSpPr/>
            <p:nvPr/>
          </p:nvSpPr>
          <p:spPr>
            <a:xfrm>
              <a:off x="8424485" y="5053422"/>
              <a:ext cx="2649860" cy="1070643"/>
            </a:xfrm>
            <a:prstGeom prst="roundRect">
              <a:avLst/>
            </a:prstGeom>
            <a:noFill/>
            <a:ln w="41275">
              <a:solidFill>
                <a:srgbClr val="AA29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788C873-6DC0-7047-BD0D-A4AA890FD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06103" y="4827349"/>
              <a:ext cx="420061" cy="42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0232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37E677D-94C5-7747-972E-6E3936D4CEE5}"/>
              </a:ext>
            </a:extLst>
          </p:cNvPr>
          <p:cNvGrpSpPr/>
          <p:nvPr/>
        </p:nvGrpSpPr>
        <p:grpSpPr>
          <a:xfrm>
            <a:off x="196818" y="277349"/>
            <a:ext cx="11995182" cy="6335066"/>
            <a:chOff x="196818" y="277349"/>
            <a:chExt cx="11995182" cy="633506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B3E9531-EE12-3C49-B56A-D42FF2E64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069" y="3298371"/>
              <a:ext cx="4418724" cy="3314044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CA5A99-662B-D549-969F-D63620DA5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90634" y="277349"/>
              <a:ext cx="4904548" cy="3678411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CBDAD83-2CFD-9745-B37E-2C6E13EFD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4649437" y="2793077"/>
              <a:ext cx="3634273" cy="2730413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B33C549-1D6A-AC47-A4E7-E6119D15B1BF}"/>
                </a:ext>
              </a:extLst>
            </p:cNvPr>
            <p:cNvSpPr txBox="1"/>
            <p:nvPr/>
          </p:nvSpPr>
          <p:spPr>
            <a:xfrm>
              <a:off x="196818" y="2761861"/>
              <a:ext cx="35365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2020.03 </a:t>
              </a:r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疫情入侵前最後一次聚會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FC97D5-5F4B-5A40-8E51-9EE534132272}"/>
                </a:ext>
              </a:extLst>
            </p:cNvPr>
            <p:cNvSpPr txBox="1"/>
            <p:nvPr/>
          </p:nvSpPr>
          <p:spPr>
            <a:xfrm>
              <a:off x="8000320" y="4226926"/>
              <a:ext cx="419168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2020.09 – 2021.01</a:t>
              </a:r>
            </a:p>
            <a:p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疫情間認識的一些新同學們，大家都經常接受新冠檢驗（學校提供免費篩檢，沒事就可篩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），</a:t>
              </a:r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身體健康才會聚會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～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E22202F-28FC-C049-AF44-4EFF06751A13}"/>
                </a:ext>
              </a:extLst>
            </p:cNvPr>
            <p:cNvSpPr/>
            <p:nvPr/>
          </p:nvSpPr>
          <p:spPr>
            <a:xfrm>
              <a:off x="1853125" y="3429000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0B76AC7-E722-9C41-B394-846A03C89104}"/>
                </a:ext>
              </a:extLst>
            </p:cNvPr>
            <p:cNvSpPr/>
            <p:nvPr/>
          </p:nvSpPr>
          <p:spPr>
            <a:xfrm>
              <a:off x="2345111" y="3488059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66577BA-3DE7-A04D-A5AD-57B168370EDC}"/>
                </a:ext>
              </a:extLst>
            </p:cNvPr>
            <p:cNvSpPr/>
            <p:nvPr/>
          </p:nvSpPr>
          <p:spPr>
            <a:xfrm>
              <a:off x="915751" y="4556220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EE3EFF0-7232-0D44-A856-AD6BB01A4CD1}"/>
                </a:ext>
              </a:extLst>
            </p:cNvPr>
            <p:cNvSpPr/>
            <p:nvPr/>
          </p:nvSpPr>
          <p:spPr>
            <a:xfrm>
              <a:off x="1335559" y="4196861"/>
              <a:ext cx="815432" cy="79834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B2FABA3-6595-5A40-9EA5-90F485A36465}"/>
                </a:ext>
              </a:extLst>
            </p:cNvPr>
            <p:cNvSpPr/>
            <p:nvPr/>
          </p:nvSpPr>
          <p:spPr>
            <a:xfrm>
              <a:off x="1378085" y="4602484"/>
              <a:ext cx="815432" cy="79834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FA0CB84-771B-6647-898B-7BBC78ED3AD7}"/>
                </a:ext>
              </a:extLst>
            </p:cNvPr>
            <p:cNvSpPr/>
            <p:nvPr/>
          </p:nvSpPr>
          <p:spPr>
            <a:xfrm>
              <a:off x="1785801" y="4556220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A61EC35-B232-AA4C-AE13-E249FA5B0F0B}"/>
                </a:ext>
              </a:extLst>
            </p:cNvPr>
            <p:cNvSpPr/>
            <p:nvPr/>
          </p:nvSpPr>
          <p:spPr>
            <a:xfrm>
              <a:off x="2550514" y="4605754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B3D9428-99A3-9D4B-A4FB-78613C21BE44}"/>
                </a:ext>
              </a:extLst>
            </p:cNvPr>
            <p:cNvSpPr/>
            <p:nvPr/>
          </p:nvSpPr>
          <p:spPr>
            <a:xfrm>
              <a:off x="2919380" y="4122992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E61F062-1F75-C74E-B9ED-8A0AEB976A19}"/>
                </a:ext>
              </a:extLst>
            </p:cNvPr>
            <p:cNvSpPr/>
            <p:nvPr/>
          </p:nvSpPr>
          <p:spPr>
            <a:xfrm>
              <a:off x="2752758" y="3640230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FB3FD6E-F26C-A84D-B37F-645B402104CD}"/>
                </a:ext>
              </a:extLst>
            </p:cNvPr>
            <p:cNvSpPr/>
            <p:nvPr/>
          </p:nvSpPr>
          <p:spPr>
            <a:xfrm>
              <a:off x="1966452" y="3916914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675EE59-7635-DD4A-A145-B85BF4C6C08A}"/>
                </a:ext>
              </a:extLst>
            </p:cNvPr>
            <p:cNvSpPr/>
            <p:nvPr/>
          </p:nvSpPr>
          <p:spPr>
            <a:xfrm>
              <a:off x="5177732" y="2523158"/>
              <a:ext cx="1007129" cy="1075857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F6B41F2-6416-EC42-A12F-A42CB458B9A3}"/>
                </a:ext>
              </a:extLst>
            </p:cNvPr>
            <p:cNvSpPr/>
            <p:nvPr/>
          </p:nvSpPr>
          <p:spPr>
            <a:xfrm>
              <a:off x="5712180" y="2463520"/>
              <a:ext cx="1007129" cy="1075857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49003AC-BE9D-A04A-84E9-4C7E1CA883A1}"/>
                </a:ext>
              </a:extLst>
            </p:cNvPr>
            <p:cNvSpPr/>
            <p:nvPr/>
          </p:nvSpPr>
          <p:spPr>
            <a:xfrm>
              <a:off x="6322993" y="2634352"/>
              <a:ext cx="1007129" cy="1075857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ACD2382-ECA7-B846-BDAE-913515DC5BCD}"/>
                </a:ext>
              </a:extLst>
            </p:cNvPr>
            <p:cNvSpPr/>
            <p:nvPr/>
          </p:nvSpPr>
          <p:spPr>
            <a:xfrm>
              <a:off x="6215744" y="4196733"/>
              <a:ext cx="1007129" cy="1075857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F8F1186-43E7-4C4E-B01F-66EA1F6F57C6}"/>
                </a:ext>
              </a:extLst>
            </p:cNvPr>
            <p:cNvSpPr/>
            <p:nvPr/>
          </p:nvSpPr>
          <p:spPr>
            <a:xfrm>
              <a:off x="6997974" y="3240230"/>
              <a:ext cx="1007129" cy="1075857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40897FE-7C52-5244-9FA9-DEC187FE81EE}"/>
                </a:ext>
              </a:extLst>
            </p:cNvPr>
            <p:cNvSpPr/>
            <p:nvPr/>
          </p:nvSpPr>
          <p:spPr>
            <a:xfrm>
              <a:off x="6902923" y="2489396"/>
              <a:ext cx="1007129" cy="1075857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B5E3CF7-E574-3148-8532-5D5D3331EAE2}"/>
                </a:ext>
              </a:extLst>
            </p:cNvPr>
            <p:cNvSpPr/>
            <p:nvPr/>
          </p:nvSpPr>
          <p:spPr>
            <a:xfrm>
              <a:off x="8019491" y="1542801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7393C06-82CB-4B45-86EB-93C6C50E490D}"/>
                </a:ext>
              </a:extLst>
            </p:cNvPr>
            <p:cNvSpPr/>
            <p:nvPr/>
          </p:nvSpPr>
          <p:spPr>
            <a:xfrm>
              <a:off x="8380914" y="1653876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8146AEE-96F4-4C42-ADBB-B18ED9CC0C77}"/>
                </a:ext>
              </a:extLst>
            </p:cNvPr>
            <p:cNvSpPr/>
            <p:nvPr/>
          </p:nvSpPr>
          <p:spPr>
            <a:xfrm>
              <a:off x="9082465" y="1691050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58DEA4E-97D6-F940-AAAF-BDA17C797AE1}"/>
                </a:ext>
              </a:extLst>
            </p:cNvPr>
            <p:cNvSpPr/>
            <p:nvPr/>
          </p:nvSpPr>
          <p:spPr>
            <a:xfrm>
              <a:off x="10270105" y="1696394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3D50AE8-A920-5D49-A13C-0FD2CE145A63}"/>
                </a:ext>
              </a:extLst>
            </p:cNvPr>
            <p:cNvSpPr/>
            <p:nvPr/>
          </p:nvSpPr>
          <p:spPr>
            <a:xfrm>
              <a:off x="10865532" y="1653876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1161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F295A9-7573-5946-9D8A-0ABB88435EC2}"/>
              </a:ext>
            </a:extLst>
          </p:cNvPr>
          <p:cNvSpPr/>
          <p:nvPr/>
        </p:nvSpPr>
        <p:spPr>
          <a:xfrm>
            <a:off x="3601624" y="950894"/>
            <a:ext cx="81694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宿舍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行前準備網址有提供宿舍訊息，但因為學校宿舍對我來說太貴，我並沒有巷學校申請宿舍，而是自己上網找。學校似乎有提供以學期為單位的宿舍（不用綁一學年），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但因為沒有申請過還請同學自行確認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>
              <a:spcAft>
                <a:spcPts val="1200"/>
              </a:spcAft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自行尋找住宿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臉書社團Indiana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University (IU) Housing, Rooms, Apartments, Sublets；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也有很多房仲網站可以用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；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學校One.IU中的Bey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/sell/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trade（或稱Classified）也經常有招租文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48007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78D105-E250-8B4F-BD03-ECEFE62F01CE}"/>
              </a:ext>
            </a:extLst>
          </p:cNvPr>
          <p:cNvSpPr/>
          <p:nvPr/>
        </p:nvSpPr>
        <p:spPr>
          <a:xfrm>
            <a:off x="3671085" y="1453835"/>
            <a:ext cx="39426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我自己是透過臉書社團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風險可能會比較高因為社團並不會篩選社團裡的人，但若簽約時多注意，應該沒問題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要注意的事項包含：簽約對象是不是真的存在（通常是房仲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）、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注意簽約日期、租金金額、水電費通常多少、是否有傢俱（通常都是空房間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）、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是否有續約可能等等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CA4C59-C22F-E245-A79D-32019B271085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2FD1CBD-84DD-8141-A010-60B86B4F6E2D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674D57F-1FC0-684E-8818-343D6373E64A}"/>
              </a:ext>
            </a:extLst>
          </p:cNvPr>
          <p:cNvGrpSpPr/>
          <p:nvPr/>
        </p:nvGrpSpPr>
        <p:grpSpPr>
          <a:xfrm>
            <a:off x="8032669" y="640842"/>
            <a:ext cx="3647152" cy="5760982"/>
            <a:chOff x="8032669" y="640842"/>
            <a:chExt cx="3647152" cy="57609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1697E62-847C-7A44-BA18-A1D03FBDB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0885"/>
            <a:stretch/>
          </p:blipFill>
          <p:spPr>
            <a:xfrm>
              <a:off x="8226737" y="640842"/>
              <a:ext cx="3259016" cy="5165770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B5B6D13-04C6-A64D-A6C1-FA3F6E9C8768}"/>
                </a:ext>
              </a:extLst>
            </p:cNvPr>
            <p:cNvSpPr txBox="1"/>
            <p:nvPr/>
          </p:nvSpPr>
          <p:spPr>
            <a:xfrm>
              <a:off x="8032669" y="6032492"/>
              <a:ext cx="3647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我好幸運遇到的好室友＆好鄰居</a:t>
              </a:r>
              <a:r>
                <a:rPr lang="zh-TW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🥺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3A435DE-5DE3-6544-ABD5-0D77F94D0BC6}"/>
                </a:ext>
              </a:extLst>
            </p:cNvPr>
            <p:cNvSpPr/>
            <p:nvPr/>
          </p:nvSpPr>
          <p:spPr>
            <a:xfrm>
              <a:off x="8815121" y="1248359"/>
              <a:ext cx="815432" cy="798346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3E52DA9-45D5-5F40-8783-CE971B8229EE}"/>
                </a:ext>
              </a:extLst>
            </p:cNvPr>
            <p:cNvSpPr/>
            <p:nvPr/>
          </p:nvSpPr>
          <p:spPr>
            <a:xfrm>
              <a:off x="8932388" y="2166988"/>
              <a:ext cx="815432" cy="974468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922233-D784-594A-8B4B-466DBC7C9A99}"/>
                </a:ext>
              </a:extLst>
            </p:cNvPr>
            <p:cNvSpPr/>
            <p:nvPr/>
          </p:nvSpPr>
          <p:spPr>
            <a:xfrm>
              <a:off x="10572895" y="2028271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34B1CB3-E826-3649-9FBD-1DB2545F2F8A}"/>
                </a:ext>
              </a:extLst>
            </p:cNvPr>
            <p:cNvSpPr/>
            <p:nvPr/>
          </p:nvSpPr>
          <p:spPr>
            <a:xfrm>
              <a:off x="8677471" y="4901789"/>
              <a:ext cx="1399584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66487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CA4C59-C22F-E245-A79D-32019B271085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2FD1CBD-84DD-8141-A010-60B86B4F6E2D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C6438D-A98D-2842-89F2-B7263DC87521}"/>
              </a:ext>
            </a:extLst>
          </p:cNvPr>
          <p:cNvGrpSpPr/>
          <p:nvPr/>
        </p:nvGrpSpPr>
        <p:grpSpPr>
          <a:xfrm>
            <a:off x="3576836" y="679066"/>
            <a:ext cx="8341281" cy="5894675"/>
            <a:chOff x="3576836" y="679066"/>
            <a:chExt cx="8341281" cy="589467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0C26A23-DB12-774B-8282-A3B059963E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484" r="17704"/>
            <a:stretch/>
          </p:blipFill>
          <p:spPr>
            <a:xfrm rot="5400000">
              <a:off x="3941145" y="314757"/>
              <a:ext cx="3415002" cy="4143619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3D42FC-B4B1-504B-AA6B-7A9C4D041AA5}"/>
                </a:ext>
              </a:extLst>
            </p:cNvPr>
            <p:cNvSpPr txBox="1"/>
            <p:nvPr/>
          </p:nvSpPr>
          <p:spPr>
            <a:xfrm>
              <a:off x="3576836" y="4282302"/>
              <a:ext cx="364715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室友的狗狗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Ivy</a:t>
              </a:r>
              <a:r>
                <a:rPr lang="zh-TW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🥺</a:t>
              </a:r>
              <a:endParaRPr lang="en-US" altLang="zh-TW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今年去美國的最大收穫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（？）</a:t>
              </a: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克服我對狗和其他動物的恐懼ＸＤ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FC0A4E8-80C7-1340-B6A3-5E0DC3EE93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7385" b="469"/>
            <a:stretch/>
          </p:blipFill>
          <p:spPr>
            <a:xfrm>
              <a:off x="7952715" y="2311721"/>
              <a:ext cx="3855697" cy="4262020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C585A9-0F4C-794B-90F0-7D59E0BD22D1}"/>
                </a:ext>
              </a:extLst>
            </p:cNvPr>
            <p:cNvSpPr txBox="1"/>
            <p:nvPr/>
          </p:nvSpPr>
          <p:spPr>
            <a:xfrm>
              <a:off x="7843008" y="1530418"/>
              <a:ext cx="40751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鄰居會買飼料來餵野鹿、松鼠和小鳥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r"/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每天在後院都可以看到超級可愛</a:t>
              </a:r>
              <a:r>
                <a:rPr lang="zh-TW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🥺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140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CA4C59-C22F-E245-A79D-32019B271085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2FD1CBD-84DD-8141-A010-60B86B4F6E2D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7714CB-D9DE-204C-A025-098DF291EAAA}"/>
              </a:ext>
            </a:extLst>
          </p:cNvPr>
          <p:cNvGrpSpPr/>
          <p:nvPr/>
        </p:nvGrpSpPr>
        <p:grpSpPr>
          <a:xfrm>
            <a:off x="3698039" y="116644"/>
            <a:ext cx="8052295" cy="6564077"/>
            <a:chOff x="3698039" y="116644"/>
            <a:chExt cx="8052295" cy="65640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EFA0F6-972C-1644-9BBE-E8EB3897E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4418" y="116644"/>
              <a:ext cx="4795916" cy="3596937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8E173C-6A30-F74C-BA41-FA58E7D9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98039" y="3083780"/>
              <a:ext cx="4795922" cy="3596941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8DBCF0-BA14-BB42-BF19-1C224DC880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0748" r="50000" b="57007"/>
            <a:stretch/>
          </p:blipFill>
          <p:spPr>
            <a:xfrm>
              <a:off x="3733072" y="1607133"/>
              <a:ext cx="3057766" cy="133193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39AE54-6232-A942-990A-49C57773949D}"/>
                </a:ext>
              </a:extLst>
            </p:cNvPr>
            <p:cNvSpPr txBox="1"/>
            <p:nvPr/>
          </p:nvSpPr>
          <p:spPr>
            <a:xfrm>
              <a:off x="8634948" y="3854274"/>
              <a:ext cx="2265364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工商服務XD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鄰居是mural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artist</a:t>
              </a: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談到在倉庫外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噴漆13面大牆的機會</a:t>
              </a: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這是第一面</a:t>
              </a:r>
              <a:r>
                <a:rPr lang="zh-TW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🥺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4E9D720-AA93-5943-86BD-869E015919E0}"/>
                </a:ext>
              </a:extLst>
            </p:cNvPr>
            <p:cNvSpPr/>
            <p:nvPr/>
          </p:nvSpPr>
          <p:spPr>
            <a:xfrm>
              <a:off x="10581141" y="1178351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5560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F295A9-7573-5946-9D8A-0ABB88435EC2}"/>
              </a:ext>
            </a:extLst>
          </p:cNvPr>
          <p:cNvSpPr/>
          <p:nvPr/>
        </p:nvSpPr>
        <p:spPr>
          <a:xfrm>
            <a:off x="3448192" y="510543"/>
            <a:ext cx="832289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生鮮雜貨、日常生活用品</a:t>
            </a:r>
            <a:r>
              <a:rPr lang="en-US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（疫情影響也常用instacart訂購生鮮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）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Kroger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（$$；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大家最常去；市中心有一間較小的叫kroghetto，遠一點的較大叫krogucci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；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Aldi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（$；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不知道在哪，但聽說比較環境友善，比Kroger便宜一點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；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Sam’s Club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（$，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像好市多，買大量汽水或生活用品的時候可以去，但距離市中心較遠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；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B-Town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（$$；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亞超，應有盡有，老闆是會講中文的韓國人，在korgucci附近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）。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雜貨、日常用品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College Mall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（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購物商場，內有Target、百貨公司、餐廳等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）；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Walmart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（像大潤發的地方XD？超大，價格比較便宜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）；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Target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（價格比W稍貴，但也是很大很好逛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）；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TJ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Maxx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（我沒去過但大家都說很好逛很便宜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）。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快樂二手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Goodwill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（連鎖二手倉庫，超大超便宜，品質不一，但選對時間、認真找會找到好東西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）；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Plato’s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Closet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（二收衣物，比較像台灣的古著店很讚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）；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One.IU中的Buy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/Sell/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Trade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（像政大二手版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829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4A840B-4DD0-9C40-B9E1-D8786F5F8129}"/>
              </a:ext>
            </a:extLst>
          </p:cNvPr>
          <p:cNvSpPr/>
          <p:nvPr/>
        </p:nvSpPr>
        <p:spPr>
          <a:xfrm>
            <a:off x="3771650" y="652889"/>
            <a:ext cx="799944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公車</a:t>
            </a:r>
            <a:r>
              <a:rPr lang="zh-TW" alt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一定要用DoubleMap，Google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map完全不準；有學生證可以免費搭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LIME （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電動滑板車）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下載App付費租借，很多地方可停車，車速蠻快要小心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>
              <a:spcAft>
                <a:spcPts val="600"/>
              </a:spcAft>
            </a:pP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腳踏車</a:t>
            </a:r>
            <a:r>
              <a:rPr lang="zh-TW" alt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可以自己買，印州是全美最平的州，騎車很方便也不累，但冬天很冷不見得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zh-TW" altLang="en-US" sz="1600" dirty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有辦法騎、下雪也要很小心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>
              <a:spcAft>
                <a:spcPts val="600"/>
              </a:spcAft>
            </a:pP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Uber/Lyft/Nomad Rides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Uber：跟台灣的一樣；Lyft：跟Uber操作起來很像，會稍微便宜一點點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Nomad Rides：手機設定調美國地區才找得到app，價錢便宜2-3美金，司機較少，不趕時間的時候可以提早叫車，媒合成功會給五分鐘免費取消，若很急，可以增加小費。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車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如果有能力負擔車子還是最方便（我自己沒有車，但我住離超市步行十分鐘，多數時候室友都會載我去買菜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）；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出去玩也比較省錢，只要有國際駕照一年內都可以在美國合法開車的樣子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租車網站：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://partners.rentalcar.com/iu/</a:t>
            </a: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05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30DE1A-D252-B34A-9EC8-9D05A3C60AEA}"/>
              </a:ext>
            </a:extLst>
          </p:cNvPr>
          <p:cNvGrpSpPr/>
          <p:nvPr/>
        </p:nvGrpSpPr>
        <p:grpSpPr>
          <a:xfrm>
            <a:off x="1039582" y="673661"/>
            <a:ext cx="9636541" cy="5595739"/>
            <a:chOff x="1039582" y="673661"/>
            <a:chExt cx="9636541" cy="559573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60CB2EC-C8E2-034D-B844-D796A2BDD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9437" y="673661"/>
              <a:ext cx="5615059" cy="3739717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E2DFA99-637D-4F4F-AD27-249135E6D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6516459" y="2387283"/>
              <a:ext cx="4436705" cy="3327529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2113B4-6A7A-D74D-84C1-DB568F61231C}"/>
                </a:ext>
              </a:extLst>
            </p:cNvPr>
            <p:cNvSpPr txBox="1"/>
            <p:nvPr/>
          </p:nvSpPr>
          <p:spPr>
            <a:xfrm>
              <a:off x="1039582" y="4553339"/>
              <a:ext cx="22253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2020.10 Monroe Lake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66B75E-4700-2546-BBA0-B033CA4A252F}"/>
                </a:ext>
              </a:extLst>
            </p:cNvPr>
            <p:cNvSpPr txBox="1"/>
            <p:nvPr/>
          </p:nvSpPr>
          <p:spPr>
            <a:xfrm>
              <a:off x="7092863" y="1328320"/>
              <a:ext cx="3305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2020.12 </a:t>
              </a:r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有車人士帶我們去玩</a:t>
              </a:r>
              <a:r>
                <a:rPr lang="zh-TW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🥺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A309451-6881-1E46-A63B-5427C996D3FC}"/>
                </a:ext>
              </a:extLst>
            </p:cNvPr>
            <p:cNvSpPr/>
            <p:nvPr/>
          </p:nvSpPr>
          <p:spPr>
            <a:xfrm>
              <a:off x="2834684" y="1996143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C8262F4-5ED8-FA4B-984D-55085594DF4A}"/>
                </a:ext>
              </a:extLst>
            </p:cNvPr>
            <p:cNvSpPr/>
            <p:nvPr/>
          </p:nvSpPr>
          <p:spPr>
            <a:xfrm>
              <a:off x="4135709" y="1996142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15503ED-8DA1-2F44-8791-EF4B9BFA68A4}"/>
                </a:ext>
              </a:extLst>
            </p:cNvPr>
            <p:cNvSpPr/>
            <p:nvPr/>
          </p:nvSpPr>
          <p:spPr>
            <a:xfrm>
              <a:off x="4888961" y="1996142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773A740-1ECE-FE46-BF23-33698F7A8073}"/>
                </a:ext>
              </a:extLst>
            </p:cNvPr>
            <p:cNvSpPr/>
            <p:nvPr/>
          </p:nvSpPr>
          <p:spPr>
            <a:xfrm>
              <a:off x="5351969" y="1996142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1848987-2083-B643-BD83-E4093E56A43D}"/>
                </a:ext>
              </a:extLst>
            </p:cNvPr>
            <p:cNvSpPr/>
            <p:nvPr/>
          </p:nvSpPr>
          <p:spPr>
            <a:xfrm>
              <a:off x="8756192" y="3318627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1A709C-7A46-034F-A62E-C09A0AA3193C}"/>
                </a:ext>
              </a:extLst>
            </p:cNvPr>
            <p:cNvSpPr/>
            <p:nvPr/>
          </p:nvSpPr>
          <p:spPr>
            <a:xfrm>
              <a:off x="9643841" y="3453670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A8C1E80-B758-714D-B9F6-F380C4B2134C}"/>
                </a:ext>
              </a:extLst>
            </p:cNvPr>
            <p:cNvSpPr/>
            <p:nvPr/>
          </p:nvSpPr>
          <p:spPr>
            <a:xfrm>
              <a:off x="6778810" y="3266544"/>
              <a:ext cx="1367280" cy="1469002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7212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醫療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F295A9-7573-5946-9D8A-0ABB88435EC2}"/>
              </a:ext>
            </a:extLst>
          </p:cNvPr>
          <p:cNvSpPr/>
          <p:nvPr/>
        </p:nvSpPr>
        <p:spPr>
          <a:xfrm>
            <a:off x="3601625" y="1397674"/>
            <a:ext cx="798699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國際學生保險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可提供自己既有保險供學校查驗，但過程似乎很繁瑣，所以大多數人都是直接跟學校買國際學生保險（會併入學費繳費單中一併繳納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）；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學校有健康中心，大多數的小病都可以看，基本上有保險就不會太貴，另外可以免費施打如HPV等的疫苗，很划算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～</a:t>
            </a:r>
          </a:p>
          <a:p>
            <a:pPr lvl="1">
              <a:spcAft>
                <a:spcPts val="1200"/>
              </a:spcAft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空窗期保險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國際學生保險在最後一學期結束後到期，若有多待（grace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period等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），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建議可以在台灣先買好留學的醫療險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0181611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52B3EC-3CB9-B14B-A97A-9CA6C1E2EC6D}"/>
              </a:ext>
            </a:extLst>
          </p:cNvPr>
          <p:cNvSpPr/>
          <p:nvPr/>
        </p:nvSpPr>
        <p:spPr>
          <a:xfrm>
            <a:off x="4037044" y="1320730"/>
            <a:ext cx="7346295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獎學金</a:t>
            </a:r>
            <a:r>
              <a:rPr lang="en-US" sz="20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（最高額由高至低排列</a:t>
            </a:r>
            <a:r>
              <a:rPr lang="en-US" sz="2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）</a:t>
            </a: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印第安納大學提供之獎學金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25,000美金（雙聯學位協議）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學海系列獎學金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由教育部提供，下學期與短期進修獎學金一併面試，獎學金金額略高於短期進修獎學金，詳細麻煩學弟妹自行查詢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短期進修獎學金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由學校提供，與學海一起由學校老師面試，但上學期獨立面試，最高一年好像可以14萬台幣左右。</a:t>
            </a:r>
          </a:p>
        </p:txBody>
      </p:sp>
    </p:spTree>
    <p:extLst>
      <p:ext uri="{BB962C8B-B14F-4D97-AF65-F5344CB8AC3E}">
        <p14:creationId xmlns:p14="http://schemas.microsoft.com/office/powerpoint/2010/main" val="3687734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647EEE-6C1F-B145-A68A-F785820EE376}"/>
              </a:ext>
            </a:extLst>
          </p:cNvPr>
          <p:cNvSpPr/>
          <p:nvPr/>
        </p:nvSpPr>
        <p:spPr>
          <a:xfrm>
            <a:off x="3711510" y="1033763"/>
            <a:ext cx="8349861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基本花費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來回機票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1-3萬元台幣不等，依轉機次數不同等有非常多的選擇。</a:t>
            </a: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學校要求的財力證明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要可以負擔整年的學費（扣除印大獎學金）和生活費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學校網站上會有不同學位的學費+生活費試算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1200150" lvl="2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可參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https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://law.indiana.edu/graduate-apply/financial-info.html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839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CE499-6482-6A43-8A09-5A2FF397B55C}"/>
              </a:ext>
            </a:extLst>
          </p:cNvPr>
          <p:cNvSpPr/>
          <p:nvPr/>
        </p:nvSpPr>
        <p:spPr>
          <a:xfrm>
            <a:off x="3701142" y="481059"/>
            <a:ext cx="806994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</a:rPr>
              <a:t>個人經驗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房租</a:t>
            </a:r>
            <a:r>
              <a:rPr lang="zh-TW" alt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視個人選擇，常見$700-1000，但離市中心遠一點也會有$500的選擇；我比較幸運找到離學校很近的，$550+$100水電網路水電網路。學校很大，租屋時可確定地址，看與學院的距離、是否有公車等。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日常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超市與市集的日常食材與生活用品等，與台灣的價差不大，有些甚至比台灣便宜（如奶製品等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），若勤奮一點每天三餐自理，生活費並不會太貴。一個月$300-400應足夠。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社交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和朋友聚會不免需要額外費用，視個人消費習慣而定，室內聚會等通常約$5-10，若去酒吧一個晚上經常可能花$10，餐廳用餐至少$10，另外需要給小費。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旅行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因人而異，多一點當地的社交生活，可能就會壓縮到旅行的預算，自己取得平衡就好，今年因為疫情的關係我幾乎沒有旅行。盡早訂機票（善用廉航）、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車票、住青旅或民宿、多走路少搭乘大眾交通工具等都是省錢的好方法。學校距離機場車程要一個多小時，若沒有車可以搭乘巴士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（$27）或是Uber（$80-90），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但最快樂的還是交到有車子的好朋友，尤其是美國人很習慣開長途，他們也許會載你哈哈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7660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2AC23E-C2A9-A644-9AA9-146BB356D17E}"/>
              </a:ext>
            </a:extLst>
          </p:cNvPr>
          <p:cNvSpPr/>
          <p:nvPr/>
        </p:nvSpPr>
        <p:spPr>
          <a:xfrm>
            <a:off x="3794449" y="868332"/>
            <a:ext cx="779416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如果時間規劃允許，建議秋季入學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機會比較多（例如期刊只有秋季才有徵選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修課較能按照順序，和同學相處的時間也比較長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若在意成績排名，只有在秋季入學的時候可以跟同屆的排名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但我春季入學也是過得很快樂！如果真的要春季去，往好的方面想可以認識兩倍的人（前一批秋季入學的學生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/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下一批秋季入學的學生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），秋季入學的話若沒有疫情影響，可以有5月中到8月中很長的暑假，大家可以自行規劃也很棒。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學校在一個不大不小的城市，是一個大學城，有機會可以認識很多不同學院的人，校園建築都好漂亮，整個校園都好～美～雖然交通不是最方便的，但在地大的美國也算是離機場很近，因為有很著名的音樂學院和藝術學院，在疫情肆虐前有許多藝文活動可以免費或是用很低的價錢參加。在這裡認識的人都很好，我過得很非常開心！！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8089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7A7DA4-3C7A-3241-9C37-FD27521AE8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76" b="11994"/>
          <a:stretch/>
        </p:blipFill>
        <p:spPr>
          <a:xfrm>
            <a:off x="3979469" y="641382"/>
            <a:ext cx="3855697" cy="52073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78F548-49C2-064B-BE43-83E07643AC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94" r="5647" b="45129"/>
          <a:stretch/>
        </p:blipFill>
        <p:spPr>
          <a:xfrm>
            <a:off x="7835166" y="2097733"/>
            <a:ext cx="3637966" cy="250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20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B6BBFE7-C15C-F143-AA40-7008C7B940EC}"/>
              </a:ext>
            </a:extLst>
          </p:cNvPr>
          <p:cNvGrpSpPr/>
          <p:nvPr/>
        </p:nvGrpSpPr>
        <p:grpSpPr>
          <a:xfrm>
            <a:off x="1747936" y="415211"/>
            <a:ext cx="8882743" cy="6179976"/>
            <a:chOff x="1747936" y="415211"/>
            <a:chExt cx="8882743" cy="617997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78D3A7-C540-674A-8500-3DD48844F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7936" y="415211"/>
              <a:ext cx="5082074" cy="3811556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6C0FA27-7C92-D14B-9985-6733DC7E3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6033" y="2729202"/>
              <a:ext cx="5154646" cy="3865985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331611-CEA3-8E4A-A57A-7E564B0DE103}"/>
                </a:ext>
              </a:extLst>
            </p:cNvPr>
            <p:cNvSpPr txBox="1"/>
            <p:nvPr/>
          </p:nvSpPr>
          <p:spPr>
            <a:xfrm>
              <a:off x="7011173" y="1603699"/>
              <a:ext cx="318548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2020.12</a:t>
              </a: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因緣際會認識的美好的人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幫我和另一個同學辦小畢典</a:t>
              </a:r>
              <a:r>
                <a:rPr lang="zh-TW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🥺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E443967-3763-E44B-A4B4-EFF34A509778}"/>
                </a:ext>
              </a:extLst>
            </p:cNvPr>
            <p:cNvSpPr/>
            <p:nvPr/>
          </p:nvSpPr>
          <p:spPr>
            <a:xfrm>
              <a:off x="6094818" y="4114818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69AE817-1497-0049-A76F-4097C2FB1AD2}"/>
                </a:ext>
              </a:extLst>
            </p:cNvPr>
            <p:cNvSpPr/>
            <p:nvPr/>
          </p:nvSpPr>
          <p:spPr>
            <a:xfrm>
              <a:off x="6495032" y="4470926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78E348E-9EB3-DF48-A0E6-35E27FD820D4}"/>
                </a:ext>
              </a:extLst>
            </p:cNvPr>
            <p:cNvSpPr/>
            <p:nvPr/>
          </p:nvSpPr>
          <p:spPr>
            <a:xfrm>
              <a:off x="7149410" y="4827034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E592DC7-7CE9-B04D-B3E4-E2DFECC64248}"/>
                </a:ext>
              </a:extLst>
            </p:cNvPr>
            <p:cNvSpPr/>
            <p:nvPr/>
          </p:nvSpPr>
          <p:spPr>
            <a:xfrm>
              <a:off x="7571634" y="5254655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5ADB209-AE9F-424F-AFFC-2A1A1630C2A9}"/>
                </a:ext>
              </a:extLst>
            </p:cNvPr>
            <p:cNvSpPr/>
            <p:nvPr/>
          </p:nvSpPr>
          <p:spPr>
            <a:xfrm>
              <a:off x="8132095" y="4841020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C5D739F-2CFF-8944-97B8-74EF51C7DBE1}"/>
                </a:ext>
              </a:extLst>
            </p:cNvPr>
            <p:cNvSpPr/>
            <p:nvPr/>
          </p:nvSpPr>
          <p:spPr>
            <a:xfrm>
              <a:off x="8497322" y="5452216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361D464-38CA-0C44-9F3E-14B96BE8E46D}"/>
                </a:ext>
              </a:extLst>
            </p:cNvPr>
            <p:cNvSpPr/>
            <p:nvPr/>
          </p:nvSpPr>
          <p:spPr>
            <a:xfrm>
              <a:off x="8590633" y="4792800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B40C8D-F388-9941-B2DA-39830A01CE3C}"/>
                </a:ext>
              </a:extLst>
            </p:cNvPr>
            <p:cNvSpPr/>
            <p:nvPr/>
          </p:nvSpPr>
          <p:spPr>
            <a:xfrm>
              <a:off x="9243116" y="4357465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345474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34CBE46-364A-B04F-877A-3320DCD1C583}"/>
              </a:ext>
            </a:extLst>
          </p:cNvPr>
          <p:cNvGrpSpPr/>
          <p:nvPr/>
        </p:nvGrpSpPr>
        <p:grpSpPr>
          <a:xfrm>
            <a:off x="4968846" y="974785"/>
            <a:ext cx="6705538" cy="4908429"/>
            <a:chOff x="2559232" y="637250"/>
            <a:chExt cx="7073536" cy="530634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A4019E8-B165-134A-8C5A-F42171C21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9232" y="637250"/>
              <a:ext cx="7073536" cy="5306349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C1FB47D-104E-FF4C-AAA6-C0E9CA93D17D}"/>
                </a:ext>
              </a:extLst>
            </p:cNvPr>
            <p:cNvSpPr/>
            <p:nvPr/>
          </p:nvSpPr>
          <p:spPr>
            <a:xfrm>
              <a:off x="3265354" y="1578652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098927E-4591-6C48-8E97-0229C1FC4106}"/>
                </a:ext>
              </a:extLst>
            </p:cNvPr>
            <p:cNvSpPr/>
            <p:nvPr/>
          </p:nvSpPr>
          <p:spPr>
            <a:xfrm>
              <a:off x="3506893" y="2195673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D6445B9-3A5D-D44D-AF93-84F629C047AF}"/>
                </a:ext>
              </a:extLst>
            </p:cNvPr>
            <p:cNvSpPr/>
            <p:nvPr/>
          </p:nvSpPr>
          <p:spPr>
            <a:xfrm>
              <a:off x="4023034" y="1578651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526FB8F-B0F3-1E46-8671-995F12D2BC97}"/>
                </a:ext>
              </a:extLst>
            </p:cNvPr>
            <p:cNvSpPr/>
            <p:nvPr/>
          </p:nvSpPr>
          <p:spPr>
            <a:xfrm>
              <a:off x="3902265" y="2126026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EC03CF4-DF7F-AB42-B974-98FF2ABC712D}"/>
                </a:ext>
              </a:extLst>
            </p:cNvPr>
            <p:cNvSpPr/>
            <p:nvPr/>
          </p:nvSpPr>
          <p:spPr>
            <a:xfrm>
              <a:off x="4729156" y="1648297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B16691E-AC74-544F-BD32-776DA5F65692}"/>
                </a:ext>
              </a:extLst>
            </p:cNvPr>
            <p:cNvSpPr/>
            <p:nvPr/>
          </p:nvSpPr>
          <p:spPr>
            <a:xfrm>
              <a:off x="4919137" y="2195672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530CBC9-E032-D144-8C32-5527425F8640}"/>
                </a:ext>
              </a:extLst>
            </p:cNvPr>
            <p:cNvSpPr/>
            <p:nvPr/>
          </p:nvSpPr>
          <p:spPr>
            <a:xfrm>
              <a:off x="5622169" y="2659344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EF64936-1775-E641-B53B-A3EE4C086B79}"/>
                </a:ext>
              </a:extLst>
            </p:cNvPr>
            <p:cNvSpPr/>
            <p:nvPr/>
          </p:nvSpPr>
          <p:spPr>
            <a:xfrm>
              <a:off x="5321789" y="1880133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740926E-B164-514C-9E2B-C003BD5A6D9B}"/>
                </a:ext>
              </a:extLst>
            </p:cNvPr>
            <p:cNvSpPr/>
            <p:nvPr/>
          </p:nvSpPr>
          <p:spPr>
            <a:xfrm>
              <a:off x="5701751" y="1429525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706EA91-3256-2541-9BB1-217049523C82}"/>
                </a:ext>
              </a:extLst>
            </p:cNvPr>
            <p:cNvSpPr/>
            <p:nvPr/>
          </p:nvSpPr>
          <p:spPr>
            <a:xfrm>
              <a:off x="5988120" y="1722363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0493A9F-5837-C84C-9904-6B11569C411E}"/>
                </a:ext>
              </a:extLst>
            </p:cNvPr>
            <p:cNvSpPr/>
            <p:nvPr/>
          </p:nvSpPr>
          <p:spPr>
            <a:xfrm>
              <a:off x="6404783" y="1722363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995DE86-86EE-354F-94B2-F64E33D66391}"/>
                </a:ext>
              </a:extLst>
            </p:cNvPr>
            <p:cNvSpPr/>
            <p:nvPr/>
          </p:nvSpPr>
          <p:spPr>
            <a:xfrm>
              <a:off x="6705163" y="2445392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69F9C93-7349-594C-B33F-4F6DB0D4976E}"/>
                </a:ext>
              </a:extLst>
            </p:cNvPr>
            <p:cNvSpPr/>
            <p:nvPr/>
          </p:nvSpPr>
          <p:spPr>
            <a:xfrm>
              <a:off x="6704061" y="3247305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97D3A2B-63F0-CC46-8DBD-BE1DFFAB021C}"/>
                </a:ext>
              </a:extLst>
            </p:cNvPr>
            <p:cNvSpPr/>
            <p:nvPr/>
          </p:nvSpPr>
          <p:spPr>
            <a:xfrm>
              <a:off x="7251067" y="2297457"/>
              <a:ext cx="1032282" cy="1094751"/>
            </a:xfrm>
            <a:prstGeom prst="ellipse">
              <a:avLst/>
            </a:prstGeom>
            <a:solidFill>
              <a:schemeClr val="bg1">
                <a:alpha val="93000"/>
              </a:schemeClr>
            </a:solidFill>
            <a:ln>
              <a:solidFill>
                <a:schemeClr val="tx1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660E6C-83CA-E046-8C8B-83F35309723A}"/>
              </a:ext>
            </a:extLst>
          </p:cNvPr>
          <p:cNvSpPr txBox="1"/>
          <p:nvPr/>
        </p:nvSpPr>
        <p:spPr>
          <a:xfrm>
            <a:off x="510828" y="2720304"/>
            <a:ext cx="41088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2020.01</a:t>
            </a:r>
            <a:r>
              <a:rPr lang="zh-TW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除夕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如果想家的話還是有台灣的學長姐喔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～</a:t>
            </a:r>
          </a:p>
          <a:p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大多數都有家庭了小朋友都超可愛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每個學長姊都對我超級超級好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感恩的心</a:t>
            </a:r>
            <a:r>
              <a:rPr lang="zh-TW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🥺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32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A8EB90-1706-B940-A1F0-2C6C4F43247C}"/>
              </a:ext>
            </a:extLst>
          </p:cNvPr>
          <p:cNvCxnSpPr/>
          <p:nvPr/>
        </p:nvCxnSpPr>
        <p:spPr>
          <a:xfrm>
            <a:off x="3164114" y="0"/>
            <a:ext cx="0" cy="6858000"/>
          </a:xfrm>
          <a:prstGeom prst="line">
            <a:avLst/>
          </a:prstGeom>
          <a:ln w="57150">
            <a:solidFill>
              <a:srgbClr val="B12D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097382-4439-C146-84EA-5794B50159C8}"/>
              </a:ext>
            </a:extLst>
          </p:cNvPr>
          <p:cNvSpPr txBox="1"/>
          <p:nvPr/>
        </p:nvSpPr>
        <p:spPr>
          <a:xfrm>
            <a:off x="420910" y="487459"/>
            <a:ext cx="2743204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01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申請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&amp; </a:t>
            </a:r>
            <a:r>
              <a:rPr lang="en-US" sz="2000" dirty="0" err="1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行前準備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02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Maurer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LLM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基本介紹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選課流程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修課心得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600"/>
              </a:spcAft>
            </a:pPr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03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en-US" altLang="zh-TW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Bloomington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住宿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日常所需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交通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pPr>
              <a:spcAft>
                <a:spcPts val="300"/>
              </a:spcAft>
            </a:pP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   醫療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04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費用</a:t>
            </a:r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05</a:t>
            </a:r>
            <a:r>
              <a:rPr lang="en-US" altLang="zh-TW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 </a:t>
            </a:r>
            <a:r>
              <a:rPr lang="zh-TW" altLang="en-US" sz="2000" dirty="0">
                <a:solidFill>
                  <a:schemeClr val="tx2">
                    <a:lumMod val="40000"/>
                    <a:lumOff val="60000"/>
                  </a:schemeClr>
                </a:solidFill>
                <a:ea typeface="Ayuthaya" pitchFamily="2" charset="-34"/>
                <a:cs typeface="Ayuthaya" pitchFamily="2" charset="-34"/>
              </a:rPr>
              <a:t>建議</a:t>
            </a:r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endParaRPr lang="en-US" altLang="zh-TW" sz="2000" dirty="0">
              <a:solidFill>
                <a:schemeClr val="tx2">
                  <a:lumMod val="40000"/>
                  <a:lumOff val="60000"/>
                </a:schemeClr>
              </a:solidFill>
              <a:ea typeface="Ayuthaya" pitchFamily="2" charset="-34"/>
              <a:cs typeface="Ayuthaya" pitchFamily="2" charset="-34"/>
            </a:endParaRPr>
          </a:p>
          <a:p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06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ea typeface="Ayuthaya" pitchFamily="2" charset="-34"/>
                <a:cs typeface="Ayuthaya" pitchFamily="2" charset="-34"/>
              </a:rPr>
              <a:t> QA</a:t>
            </a:r>
            <a:endParaRPr lang="en-US" altLang="zh-TW" dirty="0">
              <a:solidFill>
                <a:schemeClr val="tx2">
                  <a:lumMod val="75000"/>
                </a:schemeClr>
              </a:solidFill>
              <a:ea typeface="Ayuthaya" pitchFamily="2" charset="-34"/>
              <a:cs typeface="Ayuthaya" pitchFamily="2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E7848D-36AB-5741-8531-9C8A808E0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32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8C4E20-5057-B64E-93C8-CA02D8573A28}"/>
              </a:ext>
            </a:extLst>
          </p:cNvPr>
          <p:cNvSpPr txBox="1"/>
          <p:nvPr/>
        </p:nvSpPr>
        <p:spPr>
          <a:xfrm>
            <a:off x="6241173" y="3244333"/>
            <a:ext cx="8200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B12D45">
                    <a:alpha val="50000"/>
                  </a:srgbClr>
                </a:solidFill>
                <a:sym typeface="Wingdings" pitchFamily="2" charset="2"/>
              </a:rPr>
              <a:t></a:t>
            </a:r>
            <a:endParaRPr lang="en-US" sz="8000" dirty="0">
              <a:solidFill>
                <a:srgbClr val="B12D45">
                  <a:alpha val="50000"/>
                </a:srgb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8A6960-209B-DA4D-AAF0-DF160DCF4FFB}"/>
              </a:ext>
            </a:extLst>
          </p:cNvPr>
          <p:cNvSpPr txBox="1"/>
          <p:nvPr/>
        </p:nvSpPr>
        <p:spPr>
          <a:xfrm>
            <a:off x="4659086" y="3244333"/>
            <a:ext cx="2402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</a:rPr>
              <a:t>謝謝大家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8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2618</Words>
  <Application>Microsoft Office PowerPoint</Application>
  <PresentationFormat>寬螢幕</PresentationFormat>
  <Paragraphs>851</Paragraphs>
  <Slides>39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8" baseType="lpstr">
      <vt:lpstr>Ayuthaya</vt:lpstr>
      <vt:lpstr>Chalkboard SE</vt:lpstr>
      <vt:lpstr>新細明體</vt:lpstr>
      <vt:lpstr>Arial</vt:lpstr>
      <vt:lpstr>Calibri</vt:lpstr>
      <vt:lpstr>Calibri Light</vt:lpstr>
      <vt:lpstr>Courier New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46</cp:revision>
  <cp:lastPrinted>2021-03-19T10:05:26Z</cp:lastPrinted>
  <dcterms:created xsi:type="dcterms:W3CDTF">2021-03-19T04:26:21Z</dcterms:created>
  <dcterms:modified xsi:type="dcterms:W3CDTF">2021-03-26T07:25:40Z</dcterms:modified>
</cp:coreProperties>
</file>